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8288000" cy="10287000"/>
  <p:notesSz cx="6858000" cy="9144000"/>
  <p:embeddedFontLst>
    <p:embeddedFont>
      <p:font typeface="Bebas Neue Cyrillic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mputer Says No" panose="020B0604020202020204" charset="0"/>
      <p:regular r:id="rId34"/>
    </p:embeddedFont>
    <p:embeddedFont>
      <p:font typeface="Montserrat Classic Bold" panose="020B0604020202020204" charset="0"/>
      <p:regular r:id="rId35"/>
    </p:embeddedFont>
    <p:embeddedFont>
      <p:font typeface="Montserrat Ultra-Bold" panose="020B0604020202020204" charset="0"/>
      <p:regular r:id="rId36"/>
    </p:embeddedFont>
    <p:embeddedFont>
      <p:font typeface="Montserrat Ultra-Bold Italics" panose="020B0604020202020204" charset="0"/>
      <p:regular r:id="rId37"/>
    </p:embeddedFont>
    <p:embeddedFont>
      <p:font typeface="Open Sans" panose="020B0606030504020204" pitchFamily="34" charset="0"/>
      <p:regular r:id="rId38"/>
    </p:embeddedFont>
    <p:embeddedFont>
      <p:font typeface="Open Sans Italics" panose="020B0604020202020204" charset="0"/>
      <p:regular r:id="rId39"/>
    </p:embeddedFont>
    <p:embeddedFont>
      <p:font typeface="Open Sans Light" panose="020B0306030504020204" pitchFamily="34" charset="0"/>
      <p:regular r:id="rId40"/>
    </p:embeddedFont>
    <p:embeddedFont>
      <p:font typeface="Saira ExtraCondensed" panose="020B0604020202020204" charset="0"/>
      <p:regular r:id="rId41"/>
    </p:embeddedFont>
    <p:embeddedFont>
      <p:font typeface="Saira ExtraCondensed Bold" panose="020B0604020202020204" charset="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jpeg>
</file>

<file path=ppt/media/image10.png>
</file>

<file path=ppt/media/image11.svg>
</file>

<file path=ppt/media/image12.jpeg>
</file>

<file path=ppt/media/image13.jpeg>
</file>

<file path=ppt/media/image14.png>
</file>

<file path=ppt/media/image15.svg>
</file>

<file path=ppt/media/image16.jpeg>
</file>

<file path=ppt/media/image17.jpeg>
</file>

<file path=ppt/media/image18.png>
</file>

<file path=ppt/media/image19.svg>
</file>

<file path=ppt/media/image2.png>
</file>

<file path=ppt/media/image20.jpeg>
</file>

<file path=ppt/media/image21.png>
</file>

<file path=ppt/media/image22.sv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jpeg>
</file>

<file path=ppt/media/image34.jpeg>
</file>

<file path=ppt/media/image4.jpeg>
</file>

<file path=ppt/media/image5.png>
</file>

<file path=ppt/media/image6.jpeg>
</file>

<file path=ppt/media/image7.jpe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jpe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4.jpe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460152"/>
            <a:ext cx="18445295" cy="5826848"/>
            <a:chOff x="0" y="0"/>
            <a:chExt cx="24593727" cy="776913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8572" b="3894"/>
            <a:stretch>
              <a:fillRect/>
            </a:stretch>
          </p:blipFill>
          <p:spPr>
            <a:xfrm>
              <a:off x="0" y="0"/>
              <a:ext cx="24593727" cy="776913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2813627" y="0"/>
            <a:ext cx="5305438" cy="7176591"/>
            <a:chOff x="0" y="0"/>
            <a:chExt cx="1124065" cy="152050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4065" cy="1520507"/>
            </a:xfrm>
            <a:custGeom>
              <a:avLst/>
              <a:gdLst/>
              <a:ahLst/>
              <a:cxnLst/>
              <a:rect l="l" t="t" r="r" b="b"/>
              <a:pathLst>
                <a:path w="1124065" h="1520507">
                  <a:moveTo>
                    <a:pt x="0" y="0"/>
                  </a:moveTo>
                  <a:lnTo>
                    <a:pt x="1124065" y="0"/>
                  </a:lnTo>
                  <a:lnTo>
                    <a:pt x="1124065" y="1520507"/>
                  </a:lnTo>
                  <a:lnTo>
                    <a:pt x="0" y="1520507"/>
                  </a:lnTo>
                  <a:close/>
                </a:path>
              </a:pathLst>
            </a:custGeom>
            <a:solidFill>
              <a:srgbClr val="215C6A">
                <a:alpha val="7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472636" y="938377"/>
            <a:ext cx="862506" cy="711310"/>
          </a:xfrm>
          <a:custGeom>
            <a:avLst/>
            <a:gdLst/>
            <a:ahLst/>
            <a:cxnLst/>
            <a:rect l="l" t="t" r="r" b="b"/>
            <a:pathLst>
              <a:path w="862506" h="711310">
                <a:moveTo>
                  <a:pt x="0" y="0"/>
                </a:moveTo>
                <a:lnTo>
                  <a:pt x="862507" y="0"/>
                </a:lnTo>
                <a:lnTo>
                  <a:pt x="862507" y="711310"/>
                </a:lnTo>
                <a:lnTo>
                  <a:pt x="0" y="7113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 rot="5400000">
            <a:off x="-1033310" y="3805724"/>
            <a:ext cx="5432877" cy="1308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15"/>
              </a:lnSpc>
            </a:pPr>
            <a:r>
              <a:rPr lang="en-US" sz="9914">
                <a:solidFill>
                  <a:srgbClr val="2B2B2B"/>
                </a:solidFill>
                <a:latin typeface="Bebas Neue Cyrillic"/>
              </a:rPr>
              <a:t>IT company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54938" y="985792"/>
            <a:ext cx="4523594" cy="5250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53"/>
              </a:lnSpc>
            </a:pPr>
            <a:r>
              <a:rPr lang="en-US" sz="11036">
                <a:solidFill>
                  <a:srgbClr val="E7EBEF"/>
                </a:solidFill>
                <a:latin typeface="Bebas Neue Cyrillic"/>
              </a:rPr>
              <a:t>the </a:t>
            </a:r>
          </a:p>
          <a:p>
            <a:pPr>
              <a:lnSpc>
                <a:spcPts val="10153"/>
              </a:lnSpc>
            </a:pPr>
            <a:r>
              <a:rPr lang="en-US" sz="11036">
                <a:solidFill>
                  <a:srgbClr val="E7EBEF"/>
                </a:solidFill>
                <a:latin typeface="Bebas Neue Cyrillic"/>
              </a:rPr>
              <a:t>quality</a:t>
            </a:r>
          </a:p>
          <a:p>
            <a:pPr>
              <a:lnSpc>
                <a:spcPts val="10153"/>
              </a:lnSpc>
            </a:pPr>
            <a:r>
              <a:rPr lang="en-US" sz="11036">
                <a:solidFill>
                  <a:srgbClr val="E7EBEF"/>
                </a:solidFill>
                <a:latin typeface="Bebas Neue Cyrillic"/>
              </a:rPr>
              <a:t>emotion</a:t>
            </a:r>
          </a:p>
          <a:p>
            <a:pPr>
              <a:lnSpc>
                <a:spcPts val="10153"/>
              </a:lnSpc>
            </a:pPr>
            <a:r>
              <a:rPr lang="en-US" sz="11036">
                <a:solidFill>
                  <a:srgbClr val="E7EBEF"/>
                </a:solidFill>
                <a:latin typeface="Bebas Neue Cyrillic"/>
              </a:rPr>
              <a:t>"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54938" y="5470437"/>
            <a:ext cx="4523594" cy="815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4"/>
              </a:lnSpc>
            </a:pPr>
            <a:r>
              <a:rPr lang="en-US" sz="2853" spc="62">
                <a:solidFill>
                  <a:srgbClr val="2B2B2B"/>
                </a:solidFill>
                <a:latin typeface="Bebas Neue Cyrillic"/>
              </a:rPr>
              <a:t>USING SPARK TO ANALYSIS COMMENT OF CUSTOMER EMOTION ON SHOPEE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85875"/>
            <a:ext cx="12676016" cy="176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840"/>
              </a:lnSpc>
            </a:pPr>
            <a:r>
              <a:rPr lang="en-US" sz="13840" spc="-470" dirty="0">
                <a:solidFill>
                  <a:srgbClr val="004AAD"/>
                </a:solidFill>
                <a:latin typeface="Montserrat Classic Bold"/>
              </a:rPr>
              <a:t>II. PROCESS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16287" y="1028700"/>
            <a:ext cx="15719263" cy="5850254"/>
          </a:xfrm>
          <a:custGeom>
            <a:avLst/>
            <a:gdLst/>
            <a:ahLst/>
            <a:cxnLst/>
            <a:rect l="l" t="t" r="r" b="b"/>
            <a:pathLst>
              <a:path w="15719263" h="5850254">
                <a:moveTo>
                  <a:pt x="0" y="0"/>
                </a:moveTo>
                <a:lnTo>
                  <a:pt x="15719263" y="0"/>
                </a:lnTo>
                <a:lnTo>
                  <a:pt x="15719263" y="5850254"/>
                </a:lnTo>
                <a:lnTo>
                  <a:pt x="0" y="58502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527282" y="7308046"/>
            <a:ext cx="9233435" cy="1473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53"/>
              </a:lnSpc>
            </a:pPr>
            <a:r>
              <a:rPr lang="en-US" sz="11278">
                <a:solidFill>
                  <a:srgbClr val="2B2B2B"/>
                </a:solidFill>
                <a:latin typeface="Saira ExtraCondensed Bold"/>
              </a:rPr>
              <a:t>Quy Trình Thực Hiện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6989" y="4303962"/>
            <a:ext cx="1161664" cy="1161664"/>
            <a:chOff x="0" y="0"/>
            <a:chExt cx="1548885" cy="1548885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1548885" cy="1548885"/>
              <a:chOff x="0" y="0"/>
              <a:chExt cx="2540000" cy="254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Freeform 5"/>
              <p:cNvSpPr/>
              <p:nvPr/>
            </p:nvSpPr>
            <p:spPr>
              <a:xfrm>
                <a:off x="-38765" y="17180"/>
                <a:ext cx="2682004" cy="2596551"/>
              </a:xfrm>
              <a:custGeom>
                <a:avLst/>
                <a:gdLst/>
                <a:ahLst/>
                <a:cxnLst/>
                <a:rect l="l" t="t" r="r" b="b"/>
                <a:pathLst>
                  <a:path w="2682004" h="2596551">
                    <a:moveTo>
                      <a:pt x="1626265" y="23148"/>
                    </a:moveTo>
                    <a:cubicBezTo>
                      <a:pt x="2274986" y="190647"/>
                      <a:pt x="2682004" y="833284"/>
                      <a:pt x="2556162" y="1491357"/>
                    </a:cubicBezTo>
                    <a:cubicBezTo>
                      <a:pt x="2430321" y="2149429"/>
                      <a:pt x="1814911" y="2596550"/>
                      <a:pt x="1150160" y="2512877"/>
                    </a:cubicBezTo>
                    <a:cubicBezTo>
                      <a:pt x="485409" y="2429204"/>
                      <a:pt x="0" y="1843522"/>
                      <a:pt x="41164" y="1174791"/>
                    </a:cubicBezTo>
                    <a:cubicBezTo>
                      <a:pt x="46350" y="1083922"/>
                      <a:pt x="99760" y="1002773"/>
                      <a:pt x="181169" y="962072"/>
                    </a:cubicBezTo>
                    <a:cubicBezTo>
                      <a:pt x="262579" y="921371"/>
                      <a:pt x="359543" y="927340"/>
                      <a:pt x="435346" y="977718"/>
                    </a:cubicBezTo>
                    <a:cubicBezTo>
                      <a:pt x="511149" y="1028097"/>
                      <a:pt x="554203" y="1115183"/>
                      <a:pt x="548205" y="1206003"/>
                    </a:cubicBezTo>
                    <a:cubicBezTo>
                      <a:pt x="523506" y="1607241"/>
                      <a:pt x="814751" y="1958651"/>
                      <a:pt x="1213602" y="2008854"/>
                    </a:cubicBezTo>
                    <a:cubicBezTo>
                      <a:pt x="1612453" y="2059058"/>
                      <a:pt x="1981699" y="1790785"/>
                      <a:pt x="2057203" y="1395942"/>
                    </a:cubicBezTo>
                    <a:cubicBezTo>
                      <a:pt x="2132708" y="1001099"/>
                      <a:pt x="1888498" y="615516"/>
                      <a:pt x="1499265" y="515017"/>
                    </a:cubicBezTo>
                    <a:cubicBezTo>
                      <a:pt x="1411037" y="492657"/>
                      <a:pt x="1341517" y="424799"/>
                      <a:pt x="1317029" y="337138"/>
                    </a:cubicBezTo>
                    <a:cubicBezTo>
                      <a:pt x="1292541" y="249478"/>
                      <a:pt x="1316827" y="155414"/>
                      <a:pt x="1380693" y="90567"/>
                    </a:cubicBezTo>
                    <a:cubicBezTo>
                      <a:pt x="1444559" y="25719"/>
                      <a:pt x="1538241" y="0"/>
                      <a:pt x="1626265" y="23148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6" name="Group 6"/>
          <p:cNvGrpSpPr/>
          <p:nvPr/>
        </p:nvGrpSpPr>
        <p:grpSpPr>
          <a:xfrm>
            <a:off x="1506989" y="6811520"/>
            <a:ext cx="1161664" cy="1161664"/>
            <a:chOff x="0" y="0"/>
            <a:chExt cx="1548885" cy="1548885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1548885" cy="1548885"/>
              <a:chOff x="0" y="0"/>
              <a:chExt cx="2540000" cy="254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-107089" y="17180"/>
                <a:ext cx="2691542" cy="2629835"/>
              </a:xfrm>
              <a:custGeom>
                <a:avLst/>
                <a:gdLst/>
                <a:ahLst/>
                <a:cxnLst/>
                <a:rect l="l" t="t" r="r" b="b"/>
                <a:pathLst>
                  <a:path w="2691542" h="2629835">
                    <a:moveTo>
                      <a:pt x="1694589" y="23148"/>
                    </a:moveTo>
                    <a:cubicBezTo>
                      <a:pt x="2212810" y="156952"/>
                      <a:pt x="2591525" y="601283"/>
                      <a:pt x="2641533" y="1134158"/>
                    </a:cubicBezTo>
                    <a:cubicBezTo>
                      <a:pt x="2691541" y="1667032"/>
                      <a:pt x="2402107" y="2174066"/>
                      <a:pt x="1917829" y="2401950"/>
                    </a:cubicBezTo>
                    <a:cubicBezTo>
                      <a:pt x="1433551" y="2629834"/>
                      <a:pt x="858382" y="2529652"/>
                      <a:pt x="479671" y="2151453"/>
                    </a:cubicBezTo>
                    <a:cubicBezTo>
                      <a:pt x="100960" y="1773254"/>
                      <a:pt x="0" y="1198221"/>
                      <a:pt x="227228" y="713635"/>
                    </a:cubicBezTo>
                    <a:cubicBezTo>
                      <a:pt x="265501" y="631056"/>
                      <a:pt x="345033" y="575268"/>
                      <a:pt x="435709" y="567394"/>
                    </a:cubicBezTo>
                    <a:cubicBezTo>
                      <a:pt x="526384" y="559520"/>
                      <a:pt x="614342" y="600764"/>
                      <a:pt x="666277" y="675510"/>
                    </a:cubicBezTo>
                    <a:cubicBezTo>
                      <a:pt x="718211" y="750256"/>
                      <a:pt x="726182" y="847076"/>
                      <a:pt x="687172" y="929309"/>
                    </a:cubicBezTo>
                    <a:cubicBezTo>
                      <a:pt x="550835" y="1220061"/>
                      <a:pt x="611412" y="1565080"/>
                      <a:pt x="838638" y="1792000"/>
                    </a:cubicBezTo>
                    <a:cubicBezTo>
                      <a:pt x="1065865" y="2018919"/>
                      <a:pt x="1410966" y="2079028"/>
                      <a:pt x="1701533" y="1942298"/>
                    </a:cubicBezTo>
                    <a:cubicBezTo>
                      <a:pt x="1992100" y="1805568"/>
                      <a:pt x="2165760" y="1501347"/>
                      <a:pt x="2135755" y="1181623"/>
                    </a:cubicBezTo>
                    <a:cubicBezTo>
                      <a:pt x="2105751" y="861898"/>
                      <a:pt x="1878521" y="595299"/>
                      <a:pt x="1567589" y="515017"/>
                    </a:cubicBezTo>
                    <a:cubicBezTo>
                      <a:pt x="1479361" y="492657"/>
                      <a:pt x="1409841" y="424799"/>
                      <a:pt x="1385353" y="337138"/>
                    </a:cubicBezTo>
                    <a:cubicBezTo>
                      <a:pt x="1360865" y="249478"/>
                      <a:pt x="1385151" y="155414"/>
                      <a:pt x="1449017" y="90567"/>
                    </a:cubicBezTo>
                    <a:cubicBezTo>
                      <a:pt x="1512883" y="25719"/>
                      <a:pt x="1606565" y="0"/>
                      <a:pt x="1694589" y="23148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0" name="Group 10"/>
          <p:cNvGrpSpPr/>
          <p:nvPr/>
        </p:nvGrpSpPr>
        <p:grpSpPr>
          <a:xfrm>
            <a:off x="11900532" y="3069445"/>
            <a:ext cx="5616702" cy="7217555"/>
            <a:chOff x="0" y="0"/>
            <a:chExt cx="7488936" cy="9623407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/>
            <a:srcRect l="27432" r="27432"/>
            <a:stretch>
              <a:fillRect/>
            </a:stretch>
          </p:blipFill>
          <p:spPr>
            <a:xfrm>
              <a:off x="0" y="0"/>
              <a:ext cx="7488936" cy="9623407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1506989" y="1072446"/>
            <a:ext cx="8082240" cy="144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80"/>
              </a:lnSpc>
            </a:pPr>
            <a:r>
              <a:rPr lang="en-US" sz="11000">
                <a:solidFill>
                  <a:srgbClr val="A6A6A6"/>
                </a:solidFill>
                <a:latin typeface="Saira ExtraCondensed Bold"/>
              </a:rPr>
              <a:t>II.1 Data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972422" y="4561020"/>
            <a:ext cx="6671409" cy="761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74"/>
              </a:lnSpc>
            </a:pPr>
            <a:r>
              <a:rPr lang="en-US" sz="5790">
                <a:solidFill>
                  <a:srgbClr val="2B2B2B"/>
                </a:solidFill>
                <a:latin typeface="Bebas Neue Cyrillic"/>
              </a:rPr>
              <a:t>DATA For Training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45581" y="7231036"/>
            <a:ext cx="7069832" cy="74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77"/>
              </a:lnSpc>
            </a:pPr>
            <a:r>
              <a:rPr lang="en-US" sz="5792">
                <a:solidFill>
                  <a:srgbClr val="2B2B2B"/>
                </a:solidFill>
                <a:latin typeface="Bebas Neue Cyrillic"/>
              </a:rPr>
              <a:t>Data For apply model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2422" y="5284768"/>
            <a:ext cx="6902021" cy="1492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Amazon Product Reviews Dataset được lấy thông qua API của TensorFlow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045581" y="7935084"/>
            <a:ext cx="4942251" cy="970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7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Data sản phẩm được crawl về từ Shoppee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0" y="0"/>
            <a:ext cx="528462" cy="10287000"/>
            <a:chOff x="0" y="0"/>
            <a:chExt cx="117641" cy="228999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7641" cy="2289991"/>
            </a:xfrm>
            <a:custGeom>
              <a:avLst/>
              <a:gdLst/>
              <a:ahLst/>
              <a:cxnLst/>
              <a:rect l="l" t="t" r="r" b="b"/>
              <a:pathLst>
                <a:path w="117641" h="2289991">
                  <a:moveTo>
                    <a:pt x="0" y="0"/>
                  </a:moveTo>
                  <a:lnTo>
                    <a:pt x="117641" y="0"/>
                  </a:lnTo>
                  <a:lnTo>
                    <a:pt x="117641" y="2289991"/>
                  </a:lnTo>
                  <a:lnTo>
                    <a:pt x="0" y="2289991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421401" y="4864450"/>
            <a:ext cx="12971139" cy="3080646"/>
          </a:xfrm>
          <a:custGeom>
            <a:avLst/>
            <a:gdLst/>
            <a:ahLst/>
            <a:cxnLst/>
            <a:rect l="l" t="t" r="r" b="b"/>
            <a:pathLst>
              <a:path w="12971139" h="3080646">
                <a:moveTo>
                  <a:pt x="0" y="0"/>
                </a:moveTo>
                <a:lnTo>
                  <a:pt x="12971139" y="0"/>
                </a:lnTo>
                <a:lnTo>
                  <a:pt x="12971139" y="3080645"/>
                </a:lnTo>
                <a:lnTo>
                  <a:pt x="0" y="30806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5531954" y="7945095"/>
            <a:ext cx="7224092" cy="800274"/>
          </a:xfrm>
          <a:custGeom>
            <a:avLst/>
            <a:gdLst/>
            <a:ahLst/>
            <a:cxnLst/>
            <a:rect l="l" t="t" r="r" b="b"/>
            <a:pathLst>
              <a:path w="7224092" h="800274">
                <a:moveTo>
                  <a:pt x="0" y="0"/>
                </a:moveTo>
                <a:lnTo>
                  <a:pt x="7224092" y="0"/>
                </a:lnTo>
                <a:lnTo>
                  <a:pt x="7224092" y="800274"/>
                </a:lnTo>
                <a:lnTo>
                  <a:pt x="0" y="800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72419" y="1171575"/>
            <a:ext cx="7432641" cy="891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81"/>
              </a:lnSpc>
            </a:pPr>
            <a:r>
              <a:rPr lang="en-US" sz="6817">
                <a:solidFill>
                  <a:srgbClr val="2B2B2B"/>
                </a:solidFill>
                <a:latin typeface="Saira ExtraCondensed Bold"/>
              </a:rPr>
              <a:t>DATA FOR TRAINING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4769" y="2866790"/>
            <a:ext cx="14746528" cy="1997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Bộ dữ liệu chứa hơn 100.000 hàng và bao gồm nhiều  cột khác nhau, từ ID sản phẩm ,các review , username và xếp hạng sao được cung cấp bởi khách hàng.</a:t>
            </a:r>
          </a:p>
          <a:p>
            <a:pPr>
              <a:lnSpc>
                <a:spcPts val="3998"/>
              </a:lnSpc>
            </a:pPr>
            <a:endParaRPr lang="en-US" sz="2939" spc="149">
              <a:solidFill>
                <a:srgbClr val="2B2B2B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949160" y="5587759"/>
            <a:ext cx="10255900" cy="3028317"/>
          </a:xfrm>
          <a:custGeom>
            <a:avLst/>
            <a:gdLst/>
            <a:ahLst/>
            <a:cxnLst/>
            <a:rect l="l" t="t" r="r" b="b"/>
            <a:pathLst>
              <a:path w="10255900" h="3028317">
                <a:moveTo>
                  <a:pt x="0" y="0"/>
                </a:moveTo>
                <a:lnTo>
                  <a:pt x="10255900" y="0"/>
                </a:lnTo>
                <a:lnTo>
                  <a:pt x="10255900" y="3028317"/>
                </a:lnTo>
                <a:lnTo>
                  <a:pt x="0" y="30283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72419" y="1171575"/>
            <a:ext cx="7432641" cy="891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81"/>
              </a:lnSpc>
            </a:pPr>
            <a:r>
              <a:rPr lang="en-US" sz="6817">
                <a:solidFill>
                  <a:srgbClr val="2B2B2B"/>
                </a:solidFill>
                <a:latin typeface="Saira ExtraCondensed Bold"/>
              </a:rPr>
              <a:t>DATA FOR TRAINING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4769" y="2866790"/>
            <a:ext cx="14746528" cy="1492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Dữ liệu được chuẩn hóa cho bài toán phân tích cảm xúc. Với Star rating từ  3* trở lên sẽ được gán nhãn là "Positive" và bình luận dưới 3* được gán nhãn là "Negative"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781176" y="2023296"/>
            <a:ext cx="9938996" cy="7235004"/>
          </a:xfrm>
          <a:custGeom>
            <a:avLst/>
            <a:gdLst/>
            <a:ahLst/>
            <a:cxnLst/>
            <a:rect l="l" t="t" r="r" b="b"/>
            <a:pathLst>
              <a:path w="9938996" h="7235004">
                <a:moveTo>
                  <a:pt x="0" y="0"/>
                </a:moveTo>
                <a:lnTo>
                  <a:pt x="9938996" y="0"/>
                </a:lnTo>
                <a:lnTo>
                  <a:pt x="9938996" y="7235004"/>
                </a:lnTo>
                <a:lnTo>
                  <a:pt x="0" y="72350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640805" y="654646"/>
            <a:ext cx="10902625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Số lượng nhãn trong  tập Train  và Test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85875"/>
            <a:ext cx="16954500" cy="3539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840"/>
              </a:lnSpc>
            </a:pPr>
            <a:r>
              <a:rPr lang="en-US" sz="13840" spc="-470" dirty="0">
                <a:solidFill>
                  <a:srgbClr val="004AAD"/>
                </a:solidFill>
                <a:latin typeface="Montserrat Classic Bold"/>
              </a:rPr>
              <a:t>III. IMPLEMENTATION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804663" y="1443761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Các Model Được Sử Dụng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3903" y="2762693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I. Machine Learning Model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23903" y="5715423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II. Deep Learing Model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23903" y="3847645"/>
            <a:ext cx="14746528" cy="1492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HashingTF + IDF + Random Forest 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CV + ngram + IDF + Assembler + Random Forest 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CV + IDF + Random Forest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68164" y="7034021"/>
            <a:ext cx="14746528" cy="1492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BERT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LSTM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MLU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804663" y="1443761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Các Model Được Sử Dụng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68164" y="2762693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 Deep Learing Model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8164" y="3615576"/>
            <a:ext cx="17235337" cy="6036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BERT: 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Model BERT small (2 encoder layer và vector size 128) đươc sử dụng để train với parameters như sau : MaxEpochs: 125, Learning Rate: 0.007.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Ngoài ra 1 mô hình BERT for sequence classification được huấn luyện sẵn được sử dụng</a:t>
            </a:r>
          </a:p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LSTM: 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Sử dụng mô hình MLU để mô phỏng kiến trúc của LSTM. Embedding vector được tạo sử dụng Word2Vec. Mô hình được cài đặt với tham số như sau:  maxIter = 100, and blockSize = 1000. </a:t>
            </a:r>
          </a:p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MLU:</a:t>
            </a:r>
          </a:p>
          <a:p>
            <a:pPr marL="634744" lvl="1" indent="-317372" algn="just">
              <a:lnSpc>
                <a:spcPts val="3998"/>
              </a:lnSpc>
              <a:buFont typeface="Arial"/>
              <a:buChar char="•"/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Sử dụng Word2Vec để tạo embedding vector. Gồm 100 neuron input layer.65 và 32 ở các hidden layers tiếp theo và 2 neuron ở output layer sử dụng để dự đoán.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22920" y="753846"/>
            <a:ext cx="12722776" cy="6957768"/>
          </a:xfrm>
          <a:custGeom>
            <a:avLst/>
            <a:gdLst/>
            <a:ahLst/>
            <a:cxnLst/>
            <a:rect l="l" t="t" r="r" b="b"/>
            <a:pathLst>
              <a:path w="12722776" h="6957768">
                <a:moveTo>
                  <a:pt x="0" y="0"/>
                </a:moveTo>
                <a:lnTo>
                  <a:pt x="12722776" y="0"/>
                </a:lnTo>
                <a:lnTo>
                  <a:pt x="12722776" y="6957768"/>
                </a:lnTo>
                <a:lnTo>
                  <a:pt x="0" y="69577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085760" y="8332461"/>
            <a:ext cx="17235337" cy="48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Mô hình BERT đã được huấn luyện sẵn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14408" y="-30454"/>
            <a:ext cx="10901392" cy="10258737"/>
            <a:chOff x="0" y="0"/>
            <a:chExt cx="2426761" cy="22837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6761" cy="2283700"/>
            </a:xfrm>
            <a:custGeom>
              <a:avLst/>
              <a:gdLst/>
              <a:ahLst/>
              <a:cxnLst/>
              <a:rect l="l" t="t" r="r" b="b"/>
              <a:pathLst>
                <a:path w="2426761" h="2283700">
                  <a:moveTo>
                    <a:pt x="0" y="0"/>
                  </a:moveTo>
                  <a:lnTo>
                    <a:pt x="2426761" y="0"/>
                  </a:lnTo>
                  <a:lnTo>
                    <a:pt x="2426761" y="2283700"/>
                  </a:lnTo>
                  <a:lnTo>
                    <a:pt x="0" y="2283700"/>
                  </a:lnTo>
                  <a:close/>
                </a:path>
              </a:pathLst>
            </a:custGeom>
            <a:solidFill>
              <a:srgbClr val="56828D">
                <a:alpha val="7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4002738" y="2933369"/>
            <a:ext cx="1867649" cy="1867641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5018" r="-2501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4002738" y="288207"/>
            <a:ext cx="1867649" cy="1867641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6619" r="-6619" b="-1323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4002738" y="8084182"/>
            <a:ext cx="1867649" cy="1867641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t="-343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4002738" y="5481089"/>
            <a:ext cx="1867649" cy="1867641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2685" b="-1268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09020" y="2343891"/>
            <a:ext cx="4524965" cy="6543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33"/>
              </a:lnSpc>
            </a:pPr>
            <a:r>
              <a:rPr lang="en-US" sz="18296">
                <a:solidFill>
                  <a:srgbClr val="2B2B2B"/>
                </a:solidFill>
                <a:latin typeface="Bebas Neue Cyrillic"/>
              </a:rPr>
              <a:t>our</a:t>
            </a:r>
          </a:p>
          <a:p>
            <a:pPr>
              <a:lnSpc>
                <a:spcPts val="16833"/>
              </a:lnSpc>
            </a:pPr>
            <a:r>
              <a:rPr lang="en-US" sz="18296">
                <a:solidFill>
                  <a:srgbClr val="2B2B2B"/>
                </a:solidFill>
                <a:latin typeface="Bebas Neue Cyrillic"/>
              </a:rPr>
              <a:t>super</a:t>
            </a:r>
          </a:p>
          <a:p>
            <a:pPr>
              <a:lnSpc>
                <a:spcPts val="16833"/>
              </a:lnSpc>
            </a:pPr>
            <a:r>
              <a:rPr lang="en-US" sz="18296">
                <a:solidFill>
                  <a:srgbClr val="2B2B2B"/>
                </a:solidFill>
                <a:latin typeface="Bebas Neue Cyrillic"/>
              </a:rPr>
              <a:t>team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62297" y="5976759"/>
            <a:ext cx="1822074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15C6A"/>
                </a:solidFill>
                <a:latin typeface="Bebas Neue Cyrillic"/>
              </a:rPr>
              <a:t>20521331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01130" y="825788"/>
            <a:ext cx="200120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15C6A"/>
                </a:solidFill>
                <a:latin typeface="Bebas Neue Cyrillic"/>
              </a:rPr>
              <a:t>20522000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77899" y="8579853"/>
            <a:ext cx="1847664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15C6A"/>
                </a:solidFill>
                <a:latin typeface="Bebas Neue Cyrillic"/>
              </a:rPr>
              <a:t>20521381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25122" y="6107934"/>
            <a:ext cx="2623526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0"/>
              </a:lnSpc>
            </a:pPr>
            <a:r>
              <a:rPr lang="en-US" sz="4500">
                <a:solidFill>
                  <a:srgbClr val="F4F4F4"/>
                </a:solidFill>
                <a:latin typeface="Saira ExtraCondensed"/>
              </a:rPr>
              <a:t>LÊ QUANG HÒA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963222" y="3569534"/>
            <a:ext cx="3745174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0"/>
              </a:lnSpc>
            </a:pPr>
            <a:r>
              <a:rPr lang="en-US" sz="4500">
                <a:solidFill>
                  <a:srgbClr val="F4F4F4"/>
                </a:solidFill>
                <a:latin typeface="Saira ExtraCondensed"/>
              </a:rPr>
              <a:t>ĐẬU ĐÌNH QUANG ANH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963222" y="8643489"/>
            <a:ext cx="4047025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0"/>
              </a:lnSpc>
            </a:pPr>
            <a:r>
              <a:rPr lang="en-US" sz="4500">
                <a:solidFill>
                  <a:srgbClr val="F4F4F4"/>
                </a:solidFill>
                <a:latin typeface="Saira ExtraCondensed"/>
              </a:rPr>
              <a:t>KIỀU XUÂN DIỆU HƯƠNG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915597" y="978188"/>
            <a:ext cx="3966482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0"/>
              </a:lnSpc>
            </a:pPr>
            <a:r>
              <a:rPr lang="en-US" sz="4500">
                <a:solidFill>
                  <a:srgbClr val="F4F4F4"/>
                </a:solidFill>
                <a:latin typeface="Saira ExtraCondensed"/>
              </a:rPr>
              <a:t>NGUYỄN NHẤT THƯỞNG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647143" y="3429040"/>
            <a:ext cx="2052381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15C6A"/>
                </a:solidFill>
                <a:latin typeface="Bebas Neue Cyrillic"/>
              </a:rPr>
              <a:t>20521059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490715" y="1545629"/>
            <a:ext cx="11638412" cy="7274007"/>
          </a:xfrm>
          <a:custGeom>
            <a:avLst/>
            <a:gdLst/>
            <a:ahLst/>
            <a:cxnLst/>
            <a:rect l="l" t="t" r="r" b="b"/>
            <a:pathLst>
              <a:path w="11638412" h="7274007">
                <a:moveTo>
                  <a:pt x="0" y="0"/>
                </a:moveTo>
                <a:lnTo>
                  <a:pt x="11638412" y="0"/>
                </a:lnTo>
                <a:lnTo>
                  <a:pt x="11638412" y="7274008"/>
                </a:lnTo>
                <a:lnTo>
                  <a:pt x="0" y="72740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73534" y="654646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Phát Triển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739170" y="9220200"/>
            <a:ext cx="17235337" cy="48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Màn hình nhập URL để crawl data và dự đoán sử dụng model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101297" y="2334745"/>
            <a:ext cx="570145" cy="570145"/>
          </a:xfrm>
          <a:custGeom>
            <a:avLst/>
            <a:gdLst/>
            <a:ahLst/>
            <a:cxnLst/>
            <a:rect l="l" t="t" r="r" b="b"/>
            <a:pathLst>
              <a:path w="570145" h="570145">
                <a:moveTo>
                  <a:pt x="0" y="0"/>
                </a:moveTo>
                <a:lnTo>
                  <a:pt x="570145" y="0"/>
                </a:lnTo>
                <a:lnTo>
                  <a:pt x="570145" y="570145"/>
                </a:lnTo>
                <a:lnTo>
                  <a:pt x="0" y="570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324794" y="1545629"/>
            <a:ext cx="11638412" cy="7274007"/>
          </a:xfrm>
          <a:custGeom>
            <a:avLst/>
            <a:gdLst/>
            <a:ahLst/>
            <a:cxnLst/>
            <a:rect l="l" t="t" r="r" b="b"/>
            <a:pathLst>
              <a:path w="11638412" h="7274007">
                <a:moveTo>
                  <a:pt x="0" y="0"/>
                </a:moveTo>
                <a:lnTo>
                  <a:pt x="11638412" y="0"/>
                </a:lnTo>
                <a:lnTo>
                  <a:pt x="11638412" y="7274008"/>
                </a:lnTo>
                <a:lnTo>
                  <a:pt x="0" y="72740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8053145" y="3538608"/>
            <a:ext cx="2091440" cy="12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800" spc="91">
                <a:solidFill>
                  <a:srgbClr val="2B2B2B"/>
                </a:solidFill>
                <a:latin typeface="Open Sans"/>
              </a:rPr>
              <a:t>Lorem ipsum dolor sit amet, consectetur adipiscing elit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112801" y="654646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Phát Triển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53774" y="8997658"/>
            <a:ext cx="17235337" cy="483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8"/>
              </a:lnSpc>
            </a:pPr>
            <a:r>
              <a:rPr lang="en-US" sz="2939" spc="149">
                <a:solidFill>
                  <a:srgbClr val="2B2B2B"/>
                </a:solidFill>
                <a:latin typeface="Open Sans"/>
              </a:rPr>
              <a:t>Kết Quả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85875"/>
            <a:ext cx="15487950" cy="176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840"/>
              </a:lnSpc>
            </a:pPr>
            <a:r>
              <a:rPr lang="en-US" sz="13840" spc="-470" dirty="0">
                <a:solidFill>
                  <a:srgbClr val="004AAD"/>
                </a:solidFill>
                <a:latin typeface="Montserrat Classic Bold"/>
              </a:rPr>
              <a:t>IV. RESULT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4329" y="1550165"/>
            <a:ext cx="10921723" cy="3867727"/>
          </a:xfrm>
          <a:custGeom>
            <a:avLst/>
            <a:gdLst/>
            <a:ahLst/>
            <a:cxnLst/>
            <a:rect l="l" t="t" r="r" b="b"/>
            <a:pathLst>
              <a:path w="10921723" h="3867727">
                <a:moveTo>
                  <a:pt x="0" y="0"/>
                </a:moveTo>
                <a:lnTo>
                  <a:pt x="10921723" y="0"/>
                </a:lnTo>
                <a:lnTo>
                  <a:pt x="10921723" y="3867726"/>
                </a:lnTo>
                <a:lnTo>
                  <a:pt x="0" y="3867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5676900"/>
            <a:ext cx="15623021" cy="4127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24"/>
              </a:lnSpc>
            </a:pP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Với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tập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train - test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được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chia 70 - 30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thì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các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mô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hình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Deep Learning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thực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hiện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task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tốt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hơn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mô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hình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machine learning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truyền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thống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.</a:t>
            </a:r>
          </a:p>
          <a:p>
            <a:pPr algn="just">
              <a:lnSpc>
                <a:spcPts val="3624"/>
              </a:lnSpc>
            </a:pPr>
            <a:endParaRPr lang="en-US" sz="2664" spc="135" dirty="0">
              <a:solidFill>
                <a:srgbClr val="2B2B2B"/>
              </a:solidFill>
              <a:latin typeface="Open Sans"/>
            </a:endParaRPr>
          </a:p>
          <a:p>
            <a:pPr algn="just">
              <a:lnSpc>
                <a:spcPts val="3624"/>
              </a:lnSpc>
            </a:pP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Trong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đó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mô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hình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BERT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được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huấn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luyện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sẵn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thực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hiện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tốt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nhất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với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F1-Score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83%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theo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sau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đó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mô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hình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LSTM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với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F-Score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>
                <a:solidFill>
                  <a:srgbClr val="2B2B2B"/>
                </a:solidFill>
                <a:latin typeface="Open Sans"/>
              </a:rPr>
              <a:t> 82.59%. 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BERT-mini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được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fine-tune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cho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classification task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có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kết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quả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khá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tốt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82%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cho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thấy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tiềm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năng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của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BERT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cùng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với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cơ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chế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selt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-attention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nắm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bắt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rất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tốt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ý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nghĩa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ngữ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cảnh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của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các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nhiệm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vụ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ngôn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ngữ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. Theo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sau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đó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mô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hình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MLP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với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F-score </a:t>
            </a:r>
            <a:r>
              <a:rPr lang="en-US" sz="2664" spc="135" dirty="0" err="1">
                <a:solidFill>
                  <a:srgbClr val="2B2B2B"/>
                </a:solidFill>
                <a:latin typeface="Open Sans"/>
              </a:rPr>
              <a:t>là</a:t>
            </a:r>
            <a:r>
              <a:rPr lang="en-US" sz="2664" spc="135" dirty="0">
                <a:solidFill>
                  <a:srgbClr val="2B2B2B"/>
                </a:solidFill>
                <a:latin typeface="Open Sans"/>
              </a:rPr>
              <a:t> 77.4%</a:t>
            </a:r>
          </a:p>
          <a:p>
            <a:pPr algn="just">
              <a:lnSpc>
                <a:spcPts val="3624"/>
              </a:lnSpc>
            </a:pPr>
            <a:endParaRPr lang="en-US" sz="2664" spc="135" dirty="0">
              <a:solidFill>
                <a:srgbClr val="2B2B2B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85875"/>
            <a:ext cx="15487950" cy="1844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840"/>
              </a:lnSpc>
            </a:pPr>
            <a:r>
              <a:rPr lang="en-US" sz="13840" spc="-470">
                <a:solidFill>
                  <a:srgbClr val="004AAD"/>
                </a:solidFill>
                <a:latin typeface="Montserrat Classic Bold"/>
              </a:rPr>
              <a:t>V. DEMO 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2516659" y="1514618"/>
            <a:ext cx="14955967" cy="841273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772007" y="623634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Demo Model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2457402" y="1891479"/>
            <a:ext cx="14630400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582383" y="654646"/>
            <a:ext cx="11146499" cy="8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76"/>
              </a:lnSpc>
            </a:pPr>
            <a:r>
              <a:rPr lang="en-US" sz="6812">
                <a:solidFill>
                  <a:srgbClr val="2B2B2B"/>
                </a:solidFill>
                <a:latin typeface="Saira ExtraCondensed Bold"/>
              </a:rPr>
              <a:t>Demo Website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46188" y="4782485"/>
            <a:ext cx="8195624" cy="1381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20"/>
              </a:lnSpc>
            </a:pPr>
            <a:r>
              <a:rPr lang="en-US" sz="11000">
                <a:solidFill>
                  <a:srgbClr val="2B2B2B"/>
                </a:solidFill>
                <a:latin typeface="Bebas Neue Cyrillic"/>
              </a:rPr>
              <a:t>Thank you!</a:t>
            </a: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-8866774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29161" y="7676454"/>
            <a:ext cx="5029678" cy="662135"/>
            <a:chOff x="0" y="0"/>
            <a:chExt cx="6706237" cy="882846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6706237" cy="882846"/>
              <a:chOff x="0" y="0"/>
              <a:chExt cx="10033000" cy="1320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7550" y="0"/>
                <a:ext cx="8582031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8582031" h="1320800">
                    <a:moveTo>
                      <a:pt x="635844" y="66040"/>
                    </a:moveTo>
                    <a:cubicBezTo>
                      <a:pt x="635844" y="29566"/>
                      <a:pt x="664851" y="0"/>
                      <a:pt x="700665" y="0"/>
                    </a:cubicBezTo>
                    <a:cubicBezTo>
                      <a:pt x="736428" y="0"/>
                      <a:pt x="765486" y="29566"/>
                      <a:pt x="765486" y="66040"/>
                    </a:cubicBezTo>
                    <a:lnTo>
                      <a:pt x="765486" y="527609"/>
                    </a:lnTo>
                    <a:cubicBezTo>
                      <a:pt x="765486" y="545236"/>
                      <a:pt x="775748" y="561137"/>
                      <a:pt x="791648" y="568046"/>
                    </a:cubicBezTo>
                    <a:cubicBezTo>
                      <a:pt x="803844" y="573267"/>
                      <a:pt x="817766" y="572578"/>
                      <a:pt x="829386" y="566177"/>
                    </a:cubicBezTo>
                    <a:cubicBezTo>
                      <a:pt x="841007" y="559776"/>
                      <a:pt x="849030" y="548378"/>
                      <a:pt x="851135" y="535280"/>
                    </a:cubicBezTo>
                    <a:lnTo>
                      <a:pt x="913517" y="174803"/>
                    </a:lnTo>
                    <a:cubicBezTo>
                      <a:pt x="916302" y="157710"/>
                      <a:pt x="925800" y="142439"/>
                      <a:pt x="939900" y="132384"/>
                    </a:cubicBezTo>
                    <a:cubicBezTo>
                      <a:pt x="954000" y="122329"/>
                      <a:pt x="971532" y="118324"/>
                      <a:pt x="988600" y="121260"/>
                    </a:cubicBezTo>
                    <a:cubicBezTo>
                      <a:pt x="1024149" y="128015"/>
                      <a:pt x="1047612" y="162156"/>
                      <a:pt x="1041178" y="197764"/>
                    </a:cubicBezTo>
                    <a:lnTo>
                      <a:pt x="969702" y="610819"/>
                    </a:lnTo>
                    <a:cubicBezTo>
                      <a:pt x="966332" y="629734"/>
                      <a:pt x="976286" y="648510"/>
                      <a:pt x="993832" y="656336"/>
                    </a:cubicBezTo>
                    <a:cubicBezTo>
                      <a:pt x="1012304" y="664381"/>
                      <a:pt x="1033879" y="657600"/>
                      <a:pt x="1044429" y="640436"/>
                    </a:cubicBezTo>
                    <a:lnTo>
                      <a:pt x="1174985" y="431648"/>
                    </a:lnTo>
                    <a:cubicBezTo>
                      <a:pt x="1185593" y="414427"/>
                      <a:pt x="1204781" y="404400"/>
                      <a:pt x="1224975" y="405524"/>
                    </a:cubicBezTo>
                    <a:cubicBezTo>
                      <a:pt x="1245170" y="406648"/>
                      <a:pt x="1263126" y="418741"/>
                      <a:pt x="1271759" y="437032"/>
                    </a:cubicBezTo>
                    <a:cubicBezTo>
                      <a:pt x="1279531" y="452933"/>
                      <a:pt x="1279480" y="471576"/>
                      <a:pt x="1271657" y="487477"/>
                    </a:cubicBezTo>
                    <a:lnTo>
                      <a:pt x="1154411" y="726440"/>
                    </a:lnTo>
                    <a:lnTo>
                      <a:pt x="1018114" y="1143000"/>
                    </a:lnTo>
                    <a:cubicBezTo>
                      <a:pt x="983367" y="1249172"/>
                      <a:pt x="885831" y="1320800"/>
                      <a:pt x="775951" y="1320800"/>
                    </a:cubicBezTo>
                    <a:lnTo>
                      <a:pt x="661803" y="1320800"/>
                    </a:lnTo>
                    <a:cubicBezTo>
                      <a:pt x="575443" y="1320800"/>
                      <a:pt x="479736" y="1235456"/>
                      <a:pt x="415931" y="1170432"/>
                    </a:cubicBezTo>
                    <a:cubicBezTo>
                      <a:pt x="352076" y="1105408"/>
                      <a:pt x="32340" y="831596"/>
                      <a:pt x="32340" y="831596"/>
                    </a:cubicBezTo>
                    <a:cubicBezTo>
                      <a:pt x="6360" y="808680"/>
                      <a:pt x="0" y="770690"/>
                      <a:pt x="17100" y="740562"/>
                    </a:cubicBezTo>
                    <a:cubicBezTo>
                      <a:pt x="26272" y="724074"/>
                      <a:pt x="41694" y="711971"/>
                      <a:pt x="59891" y="706982"/>
                    </a:cubicBezTo>
                    <a:cubicBezTo>
                      <a:pt x="78087" y="701994"/>
                      <a:pt x="97525" y="704539"/>
                      <a:pt x="113824" y="714045"/>
                    </a:cubicBezTo>
                    <a:lnTo>
                      <a:pt x="338563" y="845464"/>
                    </a:lnTo>
                    <a:cubicBezTo>
                      <a:pt x="378441" y="868782"/>
                      <a:pt x="428682" y="842772"/>
                      <a:pt x="433762" y="796239"/>
                    </a:cubicBezTo>
                    <a:lnTo>
                      <a:pt x="437572" y="761492"/>
                    </a:lnTo>
                    <a:cubicBezTo>
                      <a:pt x="438232" y="755396"/>
                      <a:pt x="438080" y="749300"/>
                      <a:pt x="437064" y="743255"/>
                    </a:cubicBezTo>
                    <a:lnTo>
                      <a:pt x="340544" y="172364"/>
                    </a:lnTo>
                    <a:cubicBezTo>
                      <a:pt x="334140" y="136186"/>
                      <a:pt x="357997" y="101577"/>
                      <a:pt x="394087" y="94691"/>
                    </a:cubicBezTo>
                    <a:cubicBezTo>
                      <a:pt x="429474" y="88584"/>
                      <a:pt x="463255" y="111872"/>
                      <a:pt x="470135" y="147117"/>
                    </a:cubicBezTo>
                    <a:lnTo>
                      <a:pt x="556342" y="565861"/>
                    </a:lnTo>
                    <a:cubicBezTo>
                      <a:pt x="558948" y="579432"/>
                      <a:pt x="568378" y="590695"/>
                      <a:pt x="581279" y="595647"/>
                    </a:cubicBezTo>
                    <a:cubicBezTo>
                      <a:pt x="594180" y="600599"/>
                      <a:pt x="608724" y="598537"/>
                      <a:pt x="619741" y="590194"/>
                    </a:cubicBezTo>
                    <a:cubicBezTo>
                      <a:pt x="629925" y="582382"/>
                      <a:pt x="635881" y="570264"/>
                      <a:pt x="635844" y="557428"/>
                    </a:cubicBezTo>
                    <a:lnTo>
                      <a:pt x="635844" y="66040"/>
                    </a:lnTo>
                    <a:close/>
                    <a:moveTo>
                      <a:pt x="2096344" y="66040"/>
                    </a:moveTo>
                    <a:cubicBezTo>
                      <a:pt x="2096344" y="29566"/>
                      <a:pt x="2125351" y="0"/>
                      <a:pt x="2161165" y="0"/>
                    </a:cubicBezTo>
                    <a:cubicBezTo>
                      <a:pt x="2196928" y="0"/>
                      <a:pt x="2225986" y="29566"/>
                      <a:pt x="2225986" y="66040"/>
                    </a:cubicBezTo>
                    <a:lnTo>
                      <a:pt x="2225986" y="527609"/>
                    </a:lnTo>
                    <a:cubicBezTo>
                      <a:pt x="2225986" y="545236"/>
                      <a:pt x="2236248" y="561137"/>
                      <a:pt x="2252148" y="568046"/>
                    </a:cubicBezTo>
                    <a:cubicBezTo>
                      <a:pt x="2264344" y="573267"/>
                      <a:pt x="2278265" y="572578"/>
                      <a:pt x="2289886" y="566177"/>
                    </a:cubicBezTo>
                    <a:cubicBezTo>
                      <a:pt x="2301506" y="559776"/>
                      <a:pt x="2309530" y="548378"/>
                      <a:pt x="2311635" y="535280"/>
                    </a:cubicBezTo>
                    <a:lnTo>
                      <a:pt x="2374017" y="174803"/>
                    </a:lnTo>
                    <a:cubicBezTo>
                      <a:pt x="2376802" y="157710"/>
                      <a:pt x="2386300" y="142439"/>
                      <a:pt x="2400400" y="132384"/>
                    </a:cubicBezTo>
                    <a:cubicBezTo>
                      <a:pt x="2414500" y="122329"/>
                      <a:pt x="2432032" y="118324"/>
                      <a:pt x="2449100" y="121260"/>
                    </a:cubicBezTo>
                    <a:cubicBezTo>
                      <a:pt x="2484649" y="128015"/>
                      <a:pt x="2508112" y="162156"/>
                      <a:pt x="2501678" y="197764"/>
                    </a:cubicBezTo>
                    <a:lnTo>
                      <a:pt x="2430202" y="610819"/>
                    </a:lnTo>
                    <a:cubicBezTo>
                      <a:pt x="2426832" y="629734"/>
                      <a:pt x="2436786" y="648510"/>
                      <a:pt x="2454332" y="656336"/>
                    </a:cubicBezTo>
                    <a:cubicBezTo>
                      <a:pt x="2472804" y="664381"/>
                      <a:pt x="2494379" y="657600"/>
                      <a:pt x="2504929" y="640436"/>
                    </a:cubicBezTo>
                    <a:lnTo>
                      <a:pt x="2635485" y="431648"/>
                    </a:lnTo>
                    <a:cubicBezTo>
                      <a:pt x="2646093" y="414427"/>
                      <a:pt x="2665281" y="404400"/>
                      <a:pt x="2685475" y="405524"/>
                    </a:cubicBezTo>
                    <a:cubicBezTo>
                      <a:pt x="2705670" y="406648"/>
                      <a:pt x="2723626" y="418741"/>
                      <a:pt x="2732259" y="437032"/>
                    </a:cubicBezTo>
                    <a:cubicBezTo>
                      <a:pt x="2740031" y="452933"/>
                      <a:pt x="2739980" y="471576"/>
                      <a:pt x="2732157" y="487477"/>
                    </a:cubicBezTo>
                    <a:lnTo>
                      <a:pt x="2614911" y="726440"/>
                    </a:lnTo>
                    <a:lnTo>
                      <a:pt x="2478614" y="1143000"/>
                    </a:lnTo>
                    <a:cubicBezTo>
                      <a:pt x="2443867" y="1249172"/>
                      <a:pt x="2346331" y="1320800"/>
                      <a:pt x="2236451" y="1320800"/>
                    </a:cubicBezTo>
                    <a:lnTo>
                      <a:pt x="2122303" y="1320800"/>
                    </a:lnTo>
                    <a:cubicBezTo>
                      <a:pt x="2035943" y="1320800"/>
                      <a:pt x="1940236" y="1235456"/>
                      <a:pt x="1876431" y="1170432"/>
                    </a:cubicBezTo>
                    <a:cubicBezTo>
                      <a:pt x="1812576" y="1105408"/>
                      <a:pt x="1492840" y="831596"/>
                      <a:pt x="1492840" y="831596"/>
                    </a:cubicBezTo>
                    <a:cubicBezTo>
                      <a:pt x="1466860" y="808680"/>
                      <a:pt x="1460500" y="770690"/>
                      <a:pt x="1477600" y="740562"/>
                    </a:cubicBezTo>
                    <a:cubicBezTo>
                      <a:pt x="1486772" y="724074"/>
                      <a:pt x="1502194" y="711971"/>
                      <a:pt x="1520391" y="706982"/>
                    </a:cubicBezTo>
                    <a:cubicBezTo>
                      <a:pt x="1538587" y="701994"/>
                      <a:pt x="1558025" y="704539"/>
                      <a:pt x="1574324" y="714045"/>
                    </a:cubicBezTo>
                    <a:lnTo>
                      <a:pt x="1799063" y="845464"/>
                    </a:lnTo>
                    <a:cubicBezTo>
                      <a:pt x="1838941" y="868782"/>
                      <a:pt x="1889182" y="842772"/>
                      <a:pt x="1894262" y="796239"/>
                    </a:cubicBezTo>
                    <a:lnTo>
                      <a:pt x="1898072" y="761492"/>
                    </a:lnTo>
                    <a:cubicBezTo>
                      <a:pt x="1898732" y="755396"/>
                      <a:pt x="1898580" y="749300"/>
                      <a:pt x="1897564" y="743255"/>
                    </a:cubicBezTo>
                    <a:lnTo>
                      <a:pt x="1801044" y="172364"/>
                    </a:lnTo>
                    <a:cubicBezTo>
                      <a:pt x="1794640" y="136186"/>
                      <a:pt x="1818497" y="101577"/>
                      <a:pt x="1854587" y="94691"/>
                    </a:cubicBezTo>
                    <a:cubicBezTo>
                      <a:pt x="1889974" y="88584"/>
                      <a:pt x="1923755" y="111872"/>
                      <a:pt x="1930635" y="147117"/>
                    </a:cubicBezTo>
                    <a:lnTo>
                      <a:pt x="2016842" y="565861"/>
                    </a:lnTo>
                    <a:cubicBezTo>
                      <a:pt x="2019448" y="579432"/>
                      <a:pt x="2028878" y="590695"/>
                      <a:pt x="2041779" y="595647"/>
                    </a:cubicBezTo>
                    <a:cubicBezTo>
                      <a:pt x="2054680" y="600599"/>
                      <a:pt x="2069224" y="598537"/>
                      <a:pt x="2080241" y="590194"/>
                    </a:cubicBezTo>
                    <a:cubicBezTo>
                      <a:pt x="2090425" y="582382"/>
                      <a:pt x="2096381" y="570264"/>
                      <a:pt x="2096344" y="557428"/>
                    </a:cubicBezTo>
                    <a:lnTo>
                      <a:pt x="2096344" y="66040"/>
                    </a:lnTo>
                    <a:moveTo>
                      <a:pt x="3556844" y="66040"/>
                    </a:moveTo>
                    <a:cubicBezTo>
                      <a:pt x="3556844" y="29566"/>
                      <a:pt x="3585851" y="0"/>
                      <a:pt x="3621665" y="0"/>
                    </a:cubicBezTo>
                    <a:cubicBezTo>
                      <a:pt x="3657428" y="0"/>
                      <a:pt x="3686486" y="29566"/>
                      <a:pt x="3686486" y="66040"/>
                    </a:cubicBezTo>
                    <a:lnTo>
                      <a:pt x="3686486" y="527609"/>
                    </a:lnTo>
                    <a:cubicBezTo>
                      <a:pt x="3686486" y="545236"/>
                      <a:pt x="3696748" y="561137"/>
                      <a:pt x="3712648" y="568046"/>
                    </a:cubicBezTo>
                    <a:cubicBezTo>
                      <a:pt x="3724844" y="573267"/>
                      <a:pt x="3738766" y="572578"/>
                      <a:pt x="3750386" y="566177"/>
                    </a:cubicBezTo>
                    <a:cubicBezTo>
                      <a:pt x="3762006" y="559776"/>
                      <a:pt x="3770030" y="548378"/>
                      <a:pt x="3772135" y="535280"/>
                    </a:cubicBezTo>
                    <a:lnTo>
                      <a:pt x="3834517" y="174803"/>
                    </a:lnTo>
                    <a:cubicBezTo>
                      <a:pt x="3837302" y="157710"/>
                      <a:pt x="3846800" y="142439"/>
                      <a:pt x="3860900" y="132384"/>
                    </a:cubicBezTo>
                    <a:cubicBezTo>
                      <a:pt x="3875000" y="122329"/>
                      <a:pt x="3892532" y="118324"/>
                      <a:pt x="3909599" y="121260"/>
                    </a:cubicBezTo>
                    <a:cubicBezTo>
                      <a:pt x="3945148" y="128015"/>
                      <a:pt x="3968612" y="162156"/>
                      <a:pt x="3962178" y="197764"/>
                    </a:cubicBezTo>
                    <a:lnTo>
                      <a:pt x="3890702" y="610819"/>
                    </a:lnTo>
                    <a:cubicBezTo>
                      <a:pt x="3887332" y="629734"/>
                      <a:pt x="3897286" y="648510"/>
                      <a:pt x="3914832" y="656336"/>
                    </a:cubicBezTo>
                    <a:cubicBezTo>
                      <a:pt x="3933304" y="664381"/>
                      <a:pt x="3954880" y="657600"/>
                      <a:pt x="3965429" y="640436"/>
                    </a:cubicBezTo>
                    <a:lnTo>
                      <a:pt x="4095985" y="431648"/>
                    </a:lnTo>
                    <a:cubicBezTo>
                      <a:pt x="4106593" y="414427"/>
                      <a:pt x="4125781" y="404400"/>
                      <a:pt x="4145975" y="405524"/>
                    </a:cubicBezTo>
                    <a:cubicBezTo>
                      <a:pt x="4166170" y="406648"/>
                      <a:pt x="4184126" y="418741"/>
                      <a:pt x="4192759" y="437032"/>
                    </a:cubicBezTo>
                    <a:cubicBezTo>
                      <a:pt x="4200531" y="452933"/>
                      <a:pt x="4200481" y="471576"/>
                      <a:pt x="4192657" y="487477"/>
                    </a:cubicBezTo>
                    <a:lnTo>
                      <a:pt x="4075411" y="726440"/>
                    </a:lnTo>
                    <a:lnTo>
                      <a:pt x="3939114" y="1143000"/>
                    </a:lnTo>
                    <a:cubicBezTo>
                      <a:pt x="3904367" y="1249172"/>
                      <a:pt x="3806831" y="1320800"/>
                      <a:pt x="3696951" y="1320800"/>
                    </a:cubicBezTo>
                    <a:lnTo>
                      <a:pt x="3582803" y="1320800"/>
                    </a:lnTo>
                    <a:cubicBezTo>
                      <a:pt x="3496443" y="1320800"/>
                      <a:pt x="3400736" y="1235456"/>
                      <a:pt x="3336931" y="1170432"/>
                    </a:cubicBezTo>
                    <a:cubicBezTo>
                      <a:pt x="3273075" y="1105408"/>
                      <a:pt x="2953340" y="831596"/>
                      <a:pt x="2953340" y="831596"/>
                    </a:cubicBezTo>
                    <a:cubicBezTo>
                      <a:pt x="2927360" y="808680"/>
                      <a:pt x="2921000" y="770690"/>
                      <a:pt x="2938100" y="740562"/>
                    </a:cubicBezTo>
                    <a:cubicBezTo>
                      <a:pt x="2947272" y="724074"/>
                      <a:pt x="2962694" y="711971"/>
                      <a:pt x="2980891" y="706982"/>
                    </a:cubicBezTo>
                    <a:cubicBezTo>
                      <a:pt x="2999087" y="701994"/>
                      <a:pt x="3018525" y="704539"/>
                      <a:pt x="3034824" y="714045"/>
                    </a:cubicBezTo>
                    <a:lnTo>
                      <a:pt x="3259563" y="845464"/>
                    </a:lnTo>
                    <a:cubicBezTo>
                      <a:pt x="3299441" y="868782"/>
                      <a:pt x="3349682" y="842772"/>
                      <a:pt x="3354762" y="796239"/>
                    </a:cubicBezTo>
                    <a:lnTo>
                      <a:pt x="3358572" y="761492"/>
                    </a:lnTo>
                    <a:cubicBezTo>
                      <a:pt x="3359232" y="755396"/>
                      <a:pt x="3359080" y="749300"/>
                      <a:pt x="3358064" y="743255"/>
                    </a:cubicBezTo>
                    <a:lnTo>
                      <a:pt x="3261544" y="172364"/>
                    </a:lnTo>
                    <a:cubicBezTo>
                      <a:pt x="3255140" y="136186"/>
                      <a:pt x="3278997" y="101577"/>
                      <a:pt x="3315087" y="94691"/>
                    </a:cubicBezTo>
                    <a:cubicBezTo>
                      <a:pt x="3350474" y="88584"/>
                      <a:pt x="3384255" y="111872"/>
                      <a:pt x="3391135" y="147117"/>
                    </a:cubicBezTo>
                    <a:lnTo>
                      <a:pt x="3477342" y="565861"/>
                    </a:lnTo>
                    <a:cubicBezTo>
                      <a:pt x="3479948" y="579432"/>
                      <a:pt x="3489378" y="590695"/>
                      <a:pt x="3502279" y="595647"/>
                    </a:cubicBezTo>
                    <a:cubicBezTo>
                      <a:pt x="3515180" y="600599"/>
                      <a:pt x="3529724" y="598537"/>
                      <a:pt x="3540741" y="590194"/>
                    </a:cubicBezTo>
                    <a:cubicBezTo>
                      <a:pt x="3550926" y="582382"/>
                      <a:pt x="3556881" y="570264"/>
                      <a:pt x="3556844" y="557428"/>
                    </a:cubicBezTo>
                    <a:lnTo>
                      <a:pt x="3556844" y="66040"/>
                    </a:lnTo>
                    <a:moveTo>
                      <a:pt x="5017344" y="66040"/>
                    </a:moveTo>
                    <a:cubicBezTo>
                      <a:pt x="5017344" y="29566"/>
                      <a:pt x="5046351" y="0"/>
                      <a:pt x="5082165" y="0"/>
                    </a:cubicBezTo>
                    <a:cubicBezTo>
                      <a:pt x="5117928" y="0"/>
                      <a:pt x="5146986" y="29566"/>
                      <a:pt x="5146986" y="66040"/>
                    </a:cubicBezTo>
                    <a:lnTo>
                      <a:pt x="5146986" y="527609"/>
                    </a:lnTo>
                    <a:cubicBezTo>
                      <a:pt x="5146986" y="545236"/>
                      <a:pt x="5157248" y="561137"/>
                      <a:pt x="5173148" y="568046"/>
                    </a:cubicBezTo>
                    <a:cubicBezTo>
                      <a:pt x="5185344" y="573267"/>
                      <a:pt x="5199266" y="572578"/>
                      <a:pt x="5210886" y="566177"/>
                    </a:cubicBezTo>
                    <a:cubicBezTo>
                      <a:pt x="5222506" y="559776"/>
                      <a:pt x="5230530" y="548378"/>
                      <a:pt x="5232635" y="535280"/>
                    </a:cubicBezTo>
                    <a:lnTo>
                      <a:pt x="5295017" y="174803"/>
                    </a:lnTo>
                    <a:cubicBezTo>
                      <a:pt x="5297802" y="157710"/>
                      <a:pt x="5307300" y="142439"/>
                      <a:pt x="5321400" y="132384"/>
                    </a:cubicBezTo>
                    <a:cubicBezTo>
                      <a:pt x="5335500" y="122329"/>
                      <a:pt x="5353032" y="118324"/>
                      <a:pt x="5370099" y="121260"/>
                    </a:cubicBezTo>
                    <a:cubicBezTo>
                      <a:pt x="5405648" y="128015"/>
                      <a:pt x="5429112" y="162156"/>
                      <a:pt x="5422678" y="197764"/>
                    </a:cubicBezTo>
                    <a:lnTo>
                      <a:pt x="5351202" y="610819"/>
                    </a:lnTo>
                    <a:cubicBezTo>
                      <a:pt x="5347832" y="629734"/>
                      <a:pt x="5357786" y="648510"/>
                      <a:pt x="5375332" y="656336"/>
                    </a:cubicBezTo>
                    <a:cubicBezTo>
                      <a:pt x="5393804" y="664381"/>
                      <a:pt x="5415380" y="657600"/>
                      <a:pt x="5425929" y="640436"/>
                    </a:cubicBezTo>
                    <a:lnTo>
                      <a:pt x="5556485" y="431648"/>
                    </a:lnTo>
                    <a:cubicBezTo>
                      <a:pt x="5567093" y="414427"/>
                      <a:pt x="5586281" y="404400"/>
                      <a:pt x="5606475" y="405524"/>
                    </a:cubicBezTo>
                    <a:cubicBezTo>
                      <a:pt x="5626670" y="406648"/>
                      <a:pt x="5644626" y="418741"/>
                      <a:pt x="5653259" y="437032"/>
                    </a:cubicBezTo>
                    <a:cubicBezTo>
                      <a:pt x="5661031" y="452933"/>
                      <a:pt x="5660981" y="471576"/>
                      <a:pt x="5653157" y="487477"/>
                    </a:cubicBezTo>
                    <a:lnTo>
                      <a:pt x="5535911" y="726440"/>
                    </a:lnTo>
                    <a:lnTo>
                      <a:pt x="5399614" y="1143000"/>
                    </a:lnTo>
                    <a:cubicBezTo>
                      <a:pt x="5364867" y="1249172"/>
                      <a:pt x="5267331" y="1320800"/>
                      <a:pt x="5157451" y="1320800"/>
                    </a:cubicBezTo>
                    <a:lnTo>
                      <a:pt x="5043303" y="1320800"/>
                    </a:lnTo>
                    <a:cubicBezTo>
                      <a:pt x="4956943" y="1320800"/>
                      <a:pt x="4861236" y="1235456"/>
                      <a:pt x="4797431" y="1170432"/>
                    </a:cubicBezTo>
                    <a:cubicBezTo>
                      <a:pt x="4733575" y="1105408"/>
                      <a:pt x="4413840" y="831596"/>
                      <a:pt x="4413840" y="831596"/>
                    </a:cubicBezTo>
                    <a:cubicBezTo>
                      <a:pt x="4387860" y="808680"/>
                      <a:pt x="4381500" y="770690"/>
                      <a:pt x="4398601" y="740562"/>
                    </a:cubicBezTo>
                    <a:cubicBezTo>
                      <a:pt x="4407772" y="724074"/>
                      <a:pt x="4423194" y="711971"/>
                      <a:pt x="4441391" y="706982"/>
                    </a:cubicBezTo>
                    <a:cubicBezTo>
                      <a:pt x="4459587" y="701994"/>
                      <a:pt x="4479026" y="704539"/>
                      <a:pt x="4495324" y="714045"/>
                    </a:cubicBezTo>
                    <a:lnTo>
                      <a:pt x="4720063" y="845464"/>
                    </a:lnTo>
                    <a:cubicBezTo>
                      <a:pt x="4759941" y="868782"/>
                      <a:pt x="4810182" y="842772"/>
                      <a:pt x="4815262" y="796239"/>
                    </a:cubicBezTo>
                    <a:lnTo>
                      <a:pt x="4819072" y="761492"/>
                    </a:lnTo>
                    <a:cubicBezTo>
                      <a:pt x="4819732" y="755396"/>
                      <a:pt x="4819580" y="749300"/>
                      <a:pt x="4818564" y="743255"/>
                    </a:cubicBezTo>
                    <a:lnTo>
                      <a:pt x="4722044" y="172364"/>
                    </a:lnTo>
                    <a:cubicBezTo>
                      <a:pt x="4715640" y="136186"/>
                      <a:pt x="4739497" y="101577"/>
                      <a:pt x="4775587" y="94691"/>
                    </a:cubicBezTo>
                    <a:cubicBezTo>
                      <a:pt x="4810974" y="88584"/>
                      <a:pt x="4844755" y="111872"/>
                      <a:pt x="4851635" y="147117"/>
                    </a:cubicBezTo>
                    <a:lnTo>
                      <a:pt x="4937842" y="565861"/>
                    </a:lnTo>
                    <a:cubicBezTo>
                      <a:pt x="4940448" y="579432"/>
                      <a:pt x="4949878" y="590695"/>
                      <a:pt x="4962779" y="595647"/>
                    </a:cubicBezTo>
                    <a:cubicBezTo>
                      <a:pt x="4975680" y="600599"/>
                      <a:pt x="4990224" y="598537"/>
                      <a:pt x="5001241" y="590194"/>
                    </a:cubicBezTo>
                    <a:cubicBezTo>
                      <a:pt x="5011426" y="582382"/>
                      <a:pt x="5017381" y="570264"/>
                      <a:pt x="5017344" y="557428"/>
                    </a:cubicBezTo>
                    <a:lnTo>
                      <a:pt x="5017344" y="66040"/>
                    </a:lnTo>
                    <a:moveTo>
                      <a:pt x="6477844" y="66040"/>
                    </a:moveTo>
                    <a:cubicBezTo>
                      <a:pt x="6477844" y="29566"/>
                      <a:pt x="6506851" y="0"/>
                      <a:pt x="6542665" y="0"/>
                    </a:cubicBezTo>
                    <a:cubicBezTo>
                      <a:pt x="6578429" y="0"/>
                      <a:pt x="6607486" y="29566"/>
                      <a:pt x="6607486" y="66040"/>
                    </a:cubicBezTo>
                    <a:lnTo>
                      <a:pt x="6607486" y="527609"/>
                    </a:lnTo>
                    <a:cubicBezTo>
                      <a:pt x="6607486" y="545236"/>
                      <a:pt x="6617747" y="561137"/>
                      <a:pt x="6633648" y="568046"/>
                    </a:cubicBezTo>
                    <a:cubicBezTo>
                      <a:pt x="6645844" y="573267"/>
                      <a:pt x="6659766" y="572578"/>
                      <a:pt x="6671386" y="566177"/>
                    </a:cubicBezTo>
                    <a:cubicBezTo>
                      <a:pt x="6683007" y="559776"/>
                      <a:pt x="6691030" y="548378"/>
                      <a:pt x="6693135" y="535280"/>
                    </a:cubicBezTo>
                    <a:lnTo>
                      <a:pt x="6755517" y="174803"/>
                    </a:lnTo>
                    <a:cubicBezTo>
                      <a:pt x="6758302" y="157710"/>
                      <a:pt x="6767800" y="142439"/>
                      <a:pt x="6781900" y="132384"/>
                    </a:cubicBezTo>
                    <a:cubicBezTo>
                      <a:pt x="6796000" y="122329"/>
                      <a:pt x="6813532" y="118324"/>
                      <a:pt x="6830599" y="121260"/>
                    </a:cubicBezTo>
                    <a:cubicBezTo>
                      <a:pt x="6866148" y="128015"/>
                      <a:pt x="6889612" y="162156"/>
                      <a:pt x="6883178" y="197764"/>
                    </a:cubicBezTo>
                    <a:lnTo>
                      <a:pt x="6811702" y="610819"/>
                    </a:lnTo>
                    <a:cubicBezTo>
                      <a:pt x="6808332" y="629734"/>
                      <a:pt x="6818286" y="648510"/>
                      <a:pt x="6835832" y="656336"/>
                    </a:cubicBezTo>
                    <a:cubicBezTo>
                      <a:pt x="6854303" y="664381"/>
                      <a:pt x="6875880" y="657600"/>
                      <a:pt x="6886429" y="640436"/>
                    </a:cubicBezTo>
                    <a:lnTo>
                      <a:pt x="7016985" y="431648"/>
                    </a:lnTo>
                    <a:cubicBezTo>
                      <a:pt x="7027593" y="414427"/>
                      <a:pt x="7046781" y="404400"/>
                      <a:pt x="7066975" y="405524"/>
                    </a:cubicBezTo>
                    <a:cubicBezTo>
                      <a:pt x="7087170" y="406648"/>
                      <a:pt x="7105127" y="418741"/>
                      <a:pt x="7113759" y="437032"/>
                    </a:cubicBezTo>
                    <a:cubicBezTo>
                      <a:pt x="7121531" y="452933"/>
                      <a:pt x="7121480" y="471576"/>
                      <a:pt x="7113657" y="487477"/>
                    </a:cubicBezTo>
                    <a:lnTo>
                      <a:pt x="6996411" y="726440"/>
                    </a:lnTo>
                    <a:lnTo>
                      <a:pt x="6860115" y="1143000"/>
                    </a:lnTo>
                    <a:cubicBezTo>
                      <a:pt x="6825367" y="1249172"/>
                      <a:pt x="6727831" y="1320800"/>
                      <a:pt x="6617951" y="1320800"/>
                    </a:cubicBezTo>
                    <a:lnTo>
                      <a:pt x="6503803" y="1320800"/>
                    </a:lnTo>
                    <a:cubicBezTo>
                      <a:pt x="6417443" y="1320800"/>
                      <a:pt x="6321736" y="1235456"/>
                      <a:pt x="6257931" y="1170432"/>
                    </a:cubicBezTo>
                    <a:cubicBezTo>
                      <a:pt x="6194075" y="1105408"/>
                      <a:pt x="5874340" y="831596"/>
                      <a:pt x="5874340" y="831596"/>
                    </a:cubicBezTo>
                    <a:cubicBezTo>
                      <a:pt x="5848360" y="808680"/>
                      <a:pt x="5842000" y="770690"/>
                      <a:pt x="5859101" y="740562"/>
                    </a:cubicBezTo>
                    <a:cubicBezTo>
                      <a:pt x="5868272" y="724074"/>
                      <a:pt x="5883694" y="711971"/>
                      <a:pt x="5901891" y="706982"/>
                    </a:cubicBezTo>
                    <a:cubicBezTo>
                      <a:pt x="5920087" y="701994"/>
                      <a:pt x="5939526" y="704539"/>
                      <a:pt x="5955824" y="714045"/>
                    </a:cubicBezTo>
                    <a:lnTo>
                      <a:pt x="6180563" y="845464"/>
                    </a:lnTo>
                    <a:cubicBezTo>
                      <a:pt x="6220441" y="868782"/>
                      <a:pt x="6270682" y="842772"/>
                      <a:pt x="6275762" y="796239"/>
                    </a:cubicBezTo>
                    <a:lnTo>
                      <a:pt x="6279572" y="761492"/>
                    </a:lnTo>
                    <a:cubicBezTo>
                      <a:pt x="6280232" y="755396"/>
                      <a:pt x="6280080" y="749300"/>
                      <a:pt x="6279064" y="743255"/>
                    </a:cubicBezTo>
                    <a:lnTo>
                      <a:pt x="6182544" y="172364"/>
                    </a:lnTo>
                    <a:cubicBezTo>
                      <a:pt x="6176140" y="136186"/>
                      <a:pt x="6199997" y="101577"/>
                      <a:pt x="6236087" y="94691"/>
                    </a:cubicBezTo>
                    <a:cubicBezTo>
                      <a:pt x="6271474" y="88584"/>
                      <a:pt x="6305255" y="111872"/>
                      <a:pt x="6312135" y="147117"/>
                    </a:cubicBezTo>
                    <a:lnTo>
                      <a:pt x="6398342" y="565861"/>
                    </a:lnTo>
                    <a:cubicBezTo>
                      <a:pt x="6400948" y="579432"/>
                      <a:pt x="6410378" y="590695"/>
                      <a:pt x="6423279" y="595647"/>
                    </a:cubicBezTo>
                    <a:cubicBezTo>
                      <a:pt x="6436180" y="600599"/>
                      <a:pt x="6450724" y="598537"/>
                      <a:pt x="6461741" y="590194"/>
                    </a:cubicBezTo>
                    <a:cubicBezTo>
                      <a:pt x="6471926" y="582382"/>
                      <a:pt x="6477881" y="570264"/>
                      <a:pt x="6477844" y="557428"/>
                    </a:cubicBezTo>
                    <a:lnTo>
                      <a:pt x="6477844" y="66040"/>
                    </a:lnTo>
                    <a:moveTo>
                      <a:pt x="7938344" y="66040"/>
                    </a:moveTo>
                    <a:cubicBezTo>
                      <a:pt x="7938344" y="29566"/>
                      <a:pt x="7967351" y="0"/>
                      <a:pt x="8003165" y="0"/>
                    </a:cubicBezTo>
                    <a:cubicBezTo>
                      <a:pt x="8038929" y="0"/>
                      <a:pt x="8067986" y="29566"/>
                      <a:pt x="8067986" y="66040"/>
                    </a:cubicBezTo>
                    <a:lnTo>
                      <a:pt x="8067986" y="527609"/>
                    </a:lnTo>
                    <a:cubicBezTo>
                      <a:pt x="8067986" y="545236"/>
                      <a:pt x="8078247" y="561137"/>
                      <a:pt x="8094148" y="568046"/>
                    </a:cubicBezTo>
                    <a:cubicBezTo>
                      <a:pt x="8106344" y="573267"/>
                      <a:pt x="8120266" y="572578"/>
                      <a:pt x="8131886" y="566177"/>
                    </a:cubicBezTo>
                    <a:cubicBezTo>
                      <a:pt x="8143507" y="559776"/>
                      <a:pt x="8151530" y="548378"/>
                      <a:pt x="8153635" y="535280"/>
                    </a:cubicBezTo>
                    <a:lnTo>
                      <a:pt x="8216017" y="174803"/>
                    </a:lnTo>
                    <a:cubicBezTo>
                      <a:pt x="8218802" y="157710"/>
                      <a:pt x="8228300" y="142439"/>
                      <a:pt x="8242400" y="132384"/>
                    </a:cubicBezTo>
                    <a:cubicBezTo>
                      <a:pt x="8256500" y="122329"/>
                      <a:pt x="8274032" y="118324"/>
                      <a:pt x="8291099" y="121260"/>
                    </a:cubicBezTo>
                    <a:cubicBezTo>
                      <a:pt x="8326648" y="128015"/>
                      <a:pt x="8350112" y="162156"/>
                      <a:pt x="8343678" y="197764"/>
                    </a:cubicBezTo>
                    <a:lnTo>
                      <a:pt x="8272202" y="610819"/>
                    </a:lnTo>
                    <a:cubicBezTo>
                      <a:pt x="8268832" y="629734"/>
                      <a:pt x="8278786" y="648510"/>
                      <a:pt x="8296332" y="656336"/>
                    </a:cubicBezTo>
                    <a:cubicBezTo>
                      <a:pt x="8314803" y="664381"/>
                      <a:pt x="8336380" y="657600"/>
                      <a:pt x="8346929" y="640436"/>
                    </a:cubicBezTo>
                    <a:lnTo>
                      <a:pt x="8477485" y="431648"/>
                    </a:lnTo>
                    <a:cubicBezTo>
                      <a:pt x="8488093" y="414427"/>
                      <a:pt x="8507281" y="404400"/>
                      <a:pt x="8527475" y="405524"/>
                    </a:cubicBezTo>
                    <a:cubicBezTo>
                      <a:pt x="8547670" y="406648"/>
                      <a:pt x="8565627" y="418741"/>
                      <a:pt x="8574259" y="437032"/>
                    </a:cubicBezTo>
                    <a:cubicBezTo>
                      <a:pt x="8582031" y="452933"/>
                      <a:pt x="8581980" y="471576"/>
                      <a:pt x="8574157" y="487477"/>
                    </a:cubicBezTo>
                    <a:lnTo>
                      <a:pt x="8456911" y="726440"/>
                    </a:lnTo>
                    <a:lnTo>
                      <a:pt x="8320615" y="1143000"/>
                    </a:lnTo>
                    <a:cubicBezTo>
                      <a:pt x="8285867" y="1249172"/>
                      <a:pt x="8188331" y="1320800"/>
                      <a:pt x="8078451" y="1320800"/>
                    </a:cubicBezTo>
                    <a:lnTo>
                      <a:pt x="7964303" y="1320800"/>
                    </a:lnTo>
                    <a:cubicBezTo>
                      <a:pt x="7877943" y="1320800"/>
                      <a:pt x="7782236" y="1235456"/>
                      <a:pt x="7718431" y="1170432"/>
                    </a:cubicBezTo>
                    <a:cubicBezTo>
                      <a:pt x="7654575" y="1105408"/>
                      <a:pt x="7334841" y="831596"/>
                      <a:pt x="7334841" y="831596"/>
                    </a:cubicBezTo>
                    <a:cubicBezTo>
                      <a:pt x="7308860" y="808680"/>
                      <a:pt x="7302500" y="770690"/>
                      <a:pt x="7319601" y="740562"/>
                    </a:cubicBezTo>
                    <a:cubicBezTo>
                      <a:pt x="7328772" y="724074"/>
                      <a:pt x="7344194" y="711971"/>
                      <a:pt x="7362391" y="706982"/>
                    </a:cubicBezTo>
                    <a:cubicBezTo>
                      <a:pt x="7380587" y="701994"/>
                      <a:pt x="7400025" y="704539"/>
                      <a:pt x="7416323" y="714045"/>
                    </a:cubicBezTo>
                    <a:lnTo>
                      <a:pt x="7641063" y="845464"/>
                    </a:lnTo>
                    <a:cubicBezTo>
                      <a:pt x="7680941" y="868782"/>
                      <a:pt x="7731182" y="842772"/>
                      <a:pt x="7736262" y="796239"/>
                    </a:cubicBezTo>
                    <a:lnTo>
                      <a:pt x="7740072" y="761492"/>
                    </a:lnTo>
                    <a:cubicBezTo>
                      <a:pt x="7740732" y="755396"/>
                      <a:pt x="7740580" y="749300"/>
                      <a:pt x="7739564" y="743255"/>
                    </a:cubicBezTo>
                    <a:lnTo>
                      <a:pt x="7643044" y="172364"/>
                    </a:lnTo>
                    <a:cubicBezTo>
                      <a:pt x="7636640" y="136186"/>
                      <a:pt x="7660498" y="101577"/>
                      <a:pt x="7696587" y="94691"/>
                    </a:cubicBezTo>
                    <a:cubicBezTo>
                      <a:pt x="7731974" y="88584"/>
                      <a:pt x="7765755" y="111872"/>
                      <a:pt x="7772635" y="147117"/>
                    </a:cubicBezTo>
                    <a:lnTo>
                      <a:pt x="7858842" y="565861"/>
                    </a:lnTo>
                    <a:cubicBezTo>
                      <a:pt x="7861448" y="579432"/>
                      <a:pt x="7870878" y="590695"/>
                      <a:pt x="7883779" y="595647"/>
                    </a:cubicBezTo>
                    <a:cubicBezTo>
                      <a:pt x="7896680" y="600599"/>
                      <a:pt x="7911224" y="598537"/>
                      <a:pt x="7922241" y="590194"/>
                    </a:cubicBezTo>
                    <a:cubicBezTo>
                      <a:pt x="7932425" y="582382"/>
                      <a:pt x="7938381" y="570264"/>
                      <a:pt x="7938344" y="557428"/>
                    </a:cubicBezTo>
                    <a:lnTo>
                      <a:pt x="7938344" y="66040"/>
                    </a:lnTo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8755450" y="0"/>
                <a:ext cx="1279531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1279531" h="1320800">
                    <a:moveTo>
                      <a:pt x="635844" y="66040"/>
                    </a:moveTo>
                    <a:cubicBezTo>
                      <a:pt x="635844" y="29566"/>
                      <a:pt x="664851" y="0"/>
                      <a:pt x="700665" y="0"/>
                    </a:cubicBezTo>
                    <a:cubicBezTo>
                      <a:pt x="736429" y="0"/>
                      <a:pt x="765486" y="29566"/>
                      <a:pt x="765486" y="66040"/>
                    </a:cubicBezTo>
                    <a:lnTo>
                      <a:pt x="765486" y="527609"/>
                    </a:lnTo>
                    <a:cubicBezTo>
                      <a:pt x="765486" y="545236"/>
                      <a:pt x="775747" y="561137"/>
                      <a:pt x="791648" y="568046"/>
                    </a:cubicBezTo>
                    <a:cubicBezTo>
                      <a:pt x="803844" y="573267"/>
                      <a:pt x="817766" y="572578"/>
                      <a:pt x="829386" y="566177"/>
                    </a:cubicBezTo>
                    <a:cubicBezTo>
                      <a:pt x="841007" y="559776"/>
                      <a:pt x="849030" y="548378"/>
                      <a:pt x="851135" y="535280"/>
                    </a:cubicBezTo>
                    <a:lnTo>
                      <a:pt x="913517" y="174803"/>
                    </a:lnTo>
                    <a:cubicBezTo>
                      <a:pt x="916302" y="157710"/>
                      <a:pt x="925800" y="142439"/>
                      <a:pt x="939900" y="132384"/>
                    </a:cubicBezTo>
                    <a:cubicBezTo>
                      <a:pt x="954000" y="122329"/>
                      <a:pt x="971532" y="118324"/>
                      <a:pt x="988599" y="121260"/>
                    </a:cubicBezTo>
                    <a:cubicBezTo>
                      <a:pt x="1024148" y="128015"/>
                      <a:pt x="1047612" y="162156"/>
                      <a:pt x="1041178" y="197764"/>
                    </a:cubicBezTo>
                    <a:lnTo>
                      <a:pt x="969702" y="610819"/>
                    </a:lnTo>
                    <a:cubicBezTo>
                      <a:pt x="966332" y="629734"/>
                      <a:pt x="976286" y="648510"/>
                      <a:pt x="993832" y="656336"/>
                    </a:cubicBezTo>
                    <a:cubicBezTo>
                      <a:pt x="1012303" y="664381"/>
                      <a:pt x="1033880" y="657600"/>
                      <a:pt x="1044429" y="640436"/>
                    </a:cubicBezTo>
                    <a:lnTo>
                      <a:pt x="1174985" y="431648"/>
                    </a:lnTo>
                    <a:cubicBezTo>
                      <a:pt x="1185593" y="414427"/>
                      <a:pt x="1204781" y="404400"/>
                      <a:pt x="1224975" y="405524"/>
                    </a:cubicBezTo>
                    <a:cubicBezTo>
                      <a:pt x="1245170" y="406648"/>
                      <a:pt x="1263127" y="418741"/>
                      <a:pt x="1271759" y="437032"/>
                    </a:cubicBezTo>
                    <a:cubicBezTo>
                      <a:pt x="1279531" y="452933"/>
                      <a:pt x="1279480" y="471576"/>
                      <a:pt x="1271657" y="487477"/>
                    </a:cubicBezTo>
                    <a:lnTo>
                      <a:pt x="1154411" y="726440"/>
                    </a:lnTo>
                    <a:lnTo>
                      <a:pt x="1018115" y="1143000"/>
                    </a:lnTo>
                    <a:cubicBezTo>
                      <a:pt x="983367" y="1249172"/>
                      <a:pt x="885831" y="1320800"/>
                      <a:pt x="775951" y="1320800"/>
                    </a:cubicBezTo>
                    <a:lnTo>
                      <a:pt x="661803" y="1320800"/>
                    </a:lnTo>
                    <a:cubicBezTo>
                      <a:pt x="575443" y="1320800"/>
                      <a:pt x="479736" y="1235456"/>
                      <a:pt x="415931" y="1170432"/>
                    </a:cubicBezTo>
                    <a:cubicBezTo>
                      <a:pt x="352075" y="1105408"/>
                      <a:pt x="32341" y="831596"/>
                      <a:pt x="32341" y="831596"/>
                    </a:cubicBezTo>
                    <a:cubicBezTo>
                      <a:pt x="6360" y="808680"/>
                      <a:pt x="0" y="770690"/>
                      <a:pt x="17101" y="740562"/>
                    </a:cubicBezTo>
                    <a:cubicBezTo>
                      <a:pt x="26272" y="724074"/>
                      <a:pt x="41694" y="711971"/>
                      <a:pt x="59891" y="706982"/>
                    </a:cubicBezTo>
                    <a:cubicBezTo>
                      <a:pt x="78087" y="701994"/>
                      <a:pt x="97525" y="704539"/>
                      <a:pt x="113823" y="714045"/>
                    </a:cubicBezTo>
                    <a:lnTo>
                      <a:pt x="338563" y="845464"/>
                    </a:lnTo>
                    <a:cubicBezTo>
                      <a:pt x="378441" y="868782"/>
                      <a:pt x="428682" y="842772"/>
                      <a:pt x="433762" y="796239"/>
                    </a:cubicBezTo>
                    <a:lnTo>
                      <a:pt x="437572" y="761492"/>
                    </a:lnTo>
                    <a:cubicBezTo>
                      <a:pt x="438232" y="755396"/>
                      <a:pt x="438080" y="749300"/>
                      <a:pt x="437064" y="743255"/>
                    </a:cubicBezTo>
                    <a:lnTo>
                      <a:pt x="340544" y="172364"/>
                    </a:lnTo>
                    <a:cubicBezTo>
                      <a:pt x="334140" y="136186"/>
                      <a:pt x="357998" y="101577"/>
                      <a:pt x="394087" y="94691"/>
                    </a:cubicBezTo>
                    <a:cubicBezTo>
                      <a:pt x="429474" y="88584"/>
                      <a:pt x="463255" y="111872"/>
                      <a:pt x="470135" y="147117"/>
                    </a:cubicBezTo>
                    <a:lnTo>
                      <a:pt x="556342" y="565861"/>
                    </a:lnTo>
                    <a:cubicBezTo>
                      <a:pt x="558948" y="579432"/>
                      <a:pt x="568378" y="590695"/>
                      <a:pt x="581279" y="595647"/>
                    </a:cubicBezTo>
                    <a:cubicBezTo>
                      <a:pt x="594180" y="600599"/>
                      <a:pt x="608724" y="598537"/>
                      <a:pt x="619741" y="590194"/>
                    </a:cubicBezTo>
                    <a:cubicBezTo>
                      <a:pt x="629925" y="582382"/>
                      <a:pt x="635881" y="570264"/>
                      <a:pt x="635844" y="557428"/>
                    </a:cubicBezTo>
                    <a:lnTo>
                      <a:pt x="635844" y="66040"/>
                    </a:lnTo>
                  </a:path>
                </a:pathLst>
              </a:custGeom>
              <a:solidFill>
                <a:srgbClr val="2B2B2B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942784"/>
            <a:ext cx="4113110" cy="2903329"/>
            <a:chOff x="0" y="0"/>
            <a:chExt cx="1500474" cy="10591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4006465" y="2702647"/>
            <a:ext cx="4113110" cy="2903329"/>
            <a:chOff x="0" y="0"/>
            <a:chExt cx="1500474" cy="105914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68426" y="2702647"/>
            <a:ext cx="4113110" cy="2903329"/>
            <a:chOff x="0" y="0"/>
            <a:chExt cx="1500474" cy="10591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751289" y="6924116"/>
            <a:ext cx="4113110" cy="2903329"/>
            <a:chOff x="0" y="0"/>
            <a:chExt cx="1500474" cy="10591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925484" y="2146609"/>
            <a:ext cx="1971199" cy="2007702"/>
          </a:xfrm>
          <a:custGeom>
            <a:avLst/>
            <a:gdLst/>
            <a:ahLst/>
            <a:cxnLst/>
            <a:rect l="l" t="t" r="r" b="b"/>
            <a:pathLst>
              <a:path w="1971199" h="2007702">
                <a:moveTo>
                  <a:pt x="0" y="0"/>
                </a:moveTo>
                <a:lnTo>
                  <a:pt x="1971199" y="0"/>
                </a:lnTo>
                <a:lnTo>
                  <a:pt x="1971199" y="2007703"/>
                </a:lnTo>
                <a:lnTo>
                  <a:pt x="0" y="200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5561652" y="1510881"/>
            <a:ext cx="1579438" cy="1608687"/>
          </a:xfrm>
          <a:custGeom>
            <a:avLst/>
            <a:gdLst/>
            <a:ahLst/>
            <a:cxnLst/>
            <a:rect l="l" t="t" r="r" b="b"/>
            <a:pathLst>
              <a:path w="1579438" h="1608687">
                <a:moveTo>
                  <a:pt x="0" y="0"/>
                </a:moveTo>
                <a:lnTo>
                  <a:pt x="1579438" y="0"/>
                </a:lnTo>
                <a:lnTo>
                  <a:pt x="1579438" y="1608687"/>
                </a:lnTo>
                <a:lnTo>
                  <a:pt x="0" y="1608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6864399" y="4316564"/>
            <a:ext cx="646089" cy="658053"/>
          </a:xfrm>
          <a:custGeom>
            <a:avLst/>
            <a:gdLst/>
            <a:ahLst/>
            <a:cxnLst/>
            <a:rect l="l" t="t" r="r" b="b"/>
            <a:pathLst>
              <a:path w="646089" h="658053">
                <a:moveTo>
                  <a:pt x="0" y="0"/>
                </a:moveTo>
                <a:lnTo>
                  <a:pt x="646088" y="0"/>
                </a:lnTo>
                <a:lnTo>
                  <a:pt x="646088" y="658054"/>
                </a:lnTo>
                <a:lnTo>
                  <a:pt x="0" y="65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134937" y="1143000"/>
            <a:ext cx="14018125" cy="64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5"/>
              </a:lnSpc>
            </a:pPr>
            <a:r>
              <a:rPr lang="en-US" sz="4995" spc="-294" dirty="0">
                <a:solidFill>
                  <a:srgbClr val="263F6B"/>
                </a:solidFill>
                <a:latin typeface="Montserrat Ultra-Bold Italics"/>
              </a:rPr>
              <a:t>CONTENTS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57425" y="3662790"/>
            <a:ext cx="3811190" cy="458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1"/>
              </a:lnSpc>
            </a:pPr>
            <a:r>
              <a:rPr lang="en-US" sz="2939" spc="58" dirty="0">
                <a:solidFill>
                  <a:srgbClr val="FFFFFF"/>
                </a:solidFill>
                <a:latin typeface="Montserrat Ultra-Bold"/>
              </a:rPr>
              <a:t>I. INTRODUCTION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19385" y="3691124"/>
            <a:ext cx="3811190" cy="458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1"/>
              </a:lnSpc>
            </a:pPr>
            <a:r>
              <a:rPr lang="en-US" sz="2939" spc="58" dirty="0">
                <a:solidFill>
                  <a:srgbClr val="FFFFFF"/>
                </a:solidFill>
                <a:latin typeface="Montserrat Ultra-Bold"/>
              </a:rPr>
              <a:t>II. PROCESS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9660" y="7902927"/>
            <a:ext cx="3811190" cy="94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1"/>
              </a:lnSpc>
            </a:pPr>
            <a:r>
              <a:rPr lang="en-US" sz="2939" spc="58" dirty="0">
                <a:solidFill>
                  <a:srgbClr val="FFFFFF"/>
                </a:solidFill>
                <a:latin typeface="Montserrat Ultra-Bold"/>
              </a:rPr>
              <a:t>III. IMPLEMENTAION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02249" y="8068848"/>
            <a:ext cx="3811190" cy="954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1"/>
              </a:lnSpc>
            </a:pPr>
            <a:r>
              <a:rPr lang="en-US" sz="2939" spc="58">
                <a:solidFill>
                  <a:srgbClr val="FFFFFF"/>
                </a:solidFill>
                <a:latin typeface="Montserrat Ultra-Bold"/>
              </a:rPr>
              <a:t>V. Demo Model và Website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087445" y="6924116"/>
            <a:ext cx="4113110" cy="2903329"/>
            <a:chOff x="0" y="0"/>
            <a:chExt cx="1500474" cy="105914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7238405" y="8068848"/>
            <a:ext cx="3811190" cy="47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1"/>
              </a:lnSpc>
            </a:pPr>
            <a:r>
              <a:rPr lang="en-US" sz="2939" spc="58" dirty="0">
                <a:solidFill>
                  <a:srgbClr val="FFFFFF"/>
                </a:solidFill>
                <a:latin typeface="Montserrat Ultra-Bold"/>
              </a:rPr>
              <a:t>IV. RESULT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85875"/>
            <a:ext cx="14516100" cy="3539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840"/>
              </a:lnSpc>
            </a:pPr>
            <a:r>
              <a:rPr lang="en-US" sz="13840" spc="-470" dirty="0">
                <a:solidFill>
                  <a:srgbClr val="004AAD"/>
                </a:solidFill>
                <a:latin typeface="Montserrat Classic Bold"/>
              </a:rPr>
              <a:t>I. INTRODUCTION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5036" y="3243358"/>
            <a:ext cx="8647932" cy="5993493"/>
            <a:chOff x="0" y="0"/>
            <a:chExt cx="11530576" cy="7991324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1530576" cy="7991324"/>
            </a:xfrm>
            <a:prstGeom prst="rect">
              <a:avLst/>
            </a:prstGeom>
            <a:solidFill>
              <a:srgbClr val="296B7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561383" y="7369550"/>
            <a:ext cx="5726617" cy="2917450"/>
            <a:chOff x="0" y="0"/>
            <a:chExt cx="7635490" cy="3889933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38039" b="11014"/>
            <a:stretch>
              <a:fillRect/>
            </a:stretch>
          </p:blipFill>
          <p:spPr>
            <a:xfrm>
              <a:off x="0" y="0"/>
              <a:ext cx="7635490" cy="3889933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0" y="0"/>
            <a:ext cx="5726617" cy="4446631"/>
            <a:chOff x="0" y="0"/>
            <a:chExt cx="7635490" cy="5928842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t="24084" b="24084"/>
            <a:stretch>
              <a:fillRect/>
            </a:stretch>
          </p:blipFill>
          <p:spPr>
            <a:xfrm>
              <a:off x="0" y="0"/>
              <a:ext cx="7635490" cy="5928842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0501322" y="0"/>
            <a:ext cx="4120121" cy="6892042"/>
            <a:chOff x="0" y="0"/>
            <a:chExt cx="917181" cy="153423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7181" cy="1534239"/>
            </a:xfrm>
            <a:custGeom>
              <a:avLst/>
              <a:gdLst/>
              <a:ahLst/>
              <a:cxnLst/>
              <a:rect l="l" t="t" r="r" b="b"/>
              <a:pathLst>
                <a:path w="917181" h="1534239">
                  <a:moveTo>
                    <a:pt x="0" y="0"/>
                  </a:moveTo>
                  <a:lnTo>
                    <a:pt x="917181" y="0"/>
                  </a:lnTo>
                  <a:lnTo>
                    <a:pt x="917181" y="1534239"/>
                  </a:lnTo>
                  <a:lnTo>
                    <a:pt x="0" y="1534239"/>
                  </a:lnTo>
                  <a:close/>
                </a:path>
              </a:pathLst>
            </a:custGeom>
            <a:solidFill>
              <a:srgbClr val="215C6A">
                <a:alpha val="7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053295" y="1910591"/>
            <a:ext cx="3113170" cy="3423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20"/>
              </a:lnSpc>
            </a:pPr>
            <a:r>
              <a:rPr lang="en-US" sz="14000">
                <a:solidFill>
                  <a:srgbClr val="E7EBEF"/>
                </a:solidFill>
                <a:latin typeface="Saira ExtraCondensed"/>
              </a:rPr>
              <a:t>Hiện Trạng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114467" y="926813"/>
            <a:ext cx="2397772" cy="2519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sz="2116" spc="107">
                <a:solidFill>
                  <a:srgbClr val="2B2B2B"/>
                </a:solidFill>
                <a:latin typeface="Open Sans"/>
              </a:rPr>
              <a:t>Đối với khách hàng: Làm sao để đưa ra lựa chọn đúng sản phẩm mà không phải đắn đo suy nghĩ.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03549" y="5027358"/>
            <a:ext cx="8150906" cy="1002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04"/>
              </a:lnSpc>
            </a:pPr>
            <a:r>
              <a:rPr lang="en-US" sz="4090">
                <a:solidFill>
                  <a:srgbClr val="E7EBEF"/>
                </a:solidFill>
                <a:latin typeface="Computer Says No"/>
              </a:rPr>
              <a:t>Nền tảng thương mại điện tử đang phát triển mạnh:</a:t>
            </a:r>
          </a:p>
          <a:p>
            <a:pPr algn="r">
              <a:lnSpc>
                <a:spcPts val="3804"/>
              </a:lnSpc>
            </a:pPr>
            <a:r>
              <a:rPr lang="en-US" sz="4090">
                <a:solidFill>
                  <a:srgbClr val="8CB9C9"/>
                </a:solidFill>
                <a:latin typeface="Computer Says No"/>
              </a:rPr>
              <a:t>Shopee, Lazada, Tiki, Amazon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75639" y="6212147"/>
            <a:ext cx="7978815" cy="2410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95"/>
              </a:lnSpc>
            </a:pPr>
            <a:r>
              <a:rPr lang="en-US" sz="4081">
                <a:solidFill>
                  <a:srgbClr val="E7EBEF"/>
                </a:solidFill>
                <a:latin typeface="Computer Says No"/>
              </a:rPr>
              <a:t>Tiếp cận đến khách hàng toàn cầu</a:t>
            </a:r>
          </a:p>
          <a:p>
            <a:pPr algn="just">
              <a:lnSpc>
                <a:spcPts val="3795"/>
              </a:lnSpc>
            </a:pPr>
            <a:r>
              <a:rPr lang="en-US" sz="4081">
                <a:solidFill>
                  <a:srgbClr val="E7EBEF"/>
                </a:solidFill>
                <a:latin typeface="Computer Says No"/>
              </a:rPr>
              <a:t> - Nhiều loại khách hàng khác nhau</a:t>
            </a:r>
          </a:p>
          <a:p>
            <a:pPr algn="just">
              <a:lnSpc>
                <a:spcPts val="3795"/>
              </a:lnSpc>
            </a:pPr>
            <a:r>
              <a:rPr lang="en-US" sz="4081">
                <a:solidFill>
                  <a:srgbClr val="8CB9C9"/>
                </a:solidFill>
                <a:latin typeface="Computer Says No"/>
              </a:rPr>
              <a:t>       Về giới tính,độ tuổi,nhu cầu,..</a:t>
            </a:r>
          </a:p>
          <a:p>
            <a:pPr algn="just">
              <a:lnSpc>
                <a:spcPts val="3795"/>
              </a:lnSpc>
            </a:pPr>
            <a:r>
              <a:rPr lang="en-US" sz="4081">
                <a:solidFill>
                  <a:srgbClr val="E7EBEF"/>
                </a:solidFill>
                <a:latin typeface="Computer Says No"/>
              </a:rPr>
              <a:t> - Nhiều ý kiến khác nhau.</a:t>
            </a:r>
          </a:p>
          <a:p>
            <a:pPr algn="just">
              <a:lnSpc>
                <a:spcPts val="3795"/>
              </a:lnSpc>
            </a:pPr>
            <a:endParaRPr lang="en-US" sz="4081">
              <a:solidFill>
                <a:srgbClr val="E7EBEF"/>
              </a:solidFill>
              <a:latin typeface="Computer Says N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5114467" y="4050584"/>
            <a:ext cx="2397772" cy="215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sz="2116" spc="107">
                <a:solidFill>
                  <a:srgbClr val="2B2B2B"/>
                </a:solidFill>
                <a:latin typeface="Open Sans"/>
              </a:rPr>
              <a:t>Doanh nghiệp Làm sao để theo dõi và cải thiện sản phẩm theo yêu cầu người dùng.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11989" y="2876380"/>
            <a:ext cx="1161664" cy="1161664"/>
          </a:xfrm>
          <a:custGeom>
            <a:avLst/>
            <a:gdLst/>
            <a:ahLst/>
            <a:cxnLst/>
            <a:rect l="l" t="t" r="r" b="b"/>
            <a:pathLst>
              <a:path w="1161664" h="1161664">
                <a:moveTo>
                  <a:pt x="0" y="0"/>
                </a:moveTo>
                <a:lnTo>
                  <a:pt x="1161664" y="0"/>
                </a:lnTo>
                <a:lnTo>
                  <a:pt x="1161664" y="1161664"/>
                </a:lnTo>
                <a:lnTo>
                  <a:pt x="0" y="1161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511989" y="5969209"/>
            <a:ext cx="1161664" cy="1161664"/>
          </a:xfrm>
          <a:custGeom>
            <a:avLst/>
            <a:gdLst/>
            <a:ahLst/>
            <a:cxnLst/>
            <a:rect l="l" t="t" r="r" b="b"/>
            <a:pathLst>
              <a:path w="1161664" h="1161664">
                <a:moveTo>
                  <a:pt x="0" y="0"/>
                </a:moveTo>
                <a:lnTo>
                  <a:pt x="1161664" y="0"/>
                </a:lnTo>
                <a:lnTo>
                  <a:pt x="1161664" y="1161664"/>
                </a:lnTo>
                <a:lnTo>
                  <a:pt x="0" y="1161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296234" y="3390730"/>
            <a:ext cx="4976810" cy="4719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995"/>
              </a:lnSpc>
            </a:pPr>
            <a:r>
              <a:rPr lang="en-US" sz="19559">
                <a:solidFill>
                  <a:srgbClr val="2B2B2B"/>
                </a:solidFill>
                <a:latin typeface="Saira ExtraCondensed Bold"/>
              </a:rPr>
              <a:t>GIẢI </a:t>
            </a:r>
          </a:p>
          <a:p>
            <a:pPr>
              <a:lnSpc>
                <a:spcPts val="17995"/>
              </a:lnSpc>
            </a:pPr>
            <a:r>
              <a:rPr lang="en-US" sz="19559">
                <a:solidFill>
                  <a:srgbClr val="2B2B2B"/>
                </a:solidFill>
                <a:latin typeface="Saira ExtraCondensed Bold"/>
              </a:rPr>
              <a:t>QUYẾT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63952" y="3117959"/>
            <a:ext cx="4144469" cy="821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8"/>
              </a:lnSpc>
            </a:pPr>
            <a:r>
              <a:rPr lang="en-US" sz="6417">
                <a:solidFill>
                  <a:srgbClr val="2B2B2B"/>
                </a:solidFill>
                <a:latin typeface="Saira ExtraCondensed Bold"/>
              </a:rPr>
              <a:t>DOANH NGHIỆP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63952" y="3910766"/>
            <a:ext cx="4580207" cy="1174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333" lvl="1" indent="-253667">
              <a:lnSpc>
                <a:spcPts val="3195"/>
              </a:lnSpc>
              <a:buFont typeface="Arial"/>
              <a:buChar char="•"/>
            </a:pPr>
            <a:r>
              <a:rPr lang="en-US" sz="2349" spc="119">
                <a:solidFill>
                  <a:srgbClr val="2B2B2B"/>
                </a:solidFill>
                <a:latin typeface="Open Sans"/>
              </a:rPr>
              <a:t>Nâng cao uy tín</a:t>
            </a:r>
          </a:p>
          <a:p>
            <a:pPr marL="507333" lvl="1" indent="-253667">
              <a:lnSpc>
                <a:spcPts val="3195"/>
              </a:lnSpc>
              <a:buFont typeface="Arial"/>
              <a:buChar char="•"/>
            </a:pPr>
            <a:r>
              <a:rPr lang="en-US" sz="2349" spc="119">
                <a:solidFill>
                  <a:srgbClr val="2B2B2B"/>
                </a:solidFill>
                <a:latin typeface="Open Sans"/>
              </a:rPr>
              <a:t>Dễ tiếp cận người dùng</a:t>
            </a:r>
          </a:p>
          <a:p>
            <a:pPr marL="507333" lvl="1" indent="-253667">
              <a:lnSpc>
                <a:spcPts val="3195"/>
              </a:lnSpc>
              <a:buFont typeface="Arial"/>
              <a:buChar char="•"/>
            </a:pPr>
            <a:r>
              <a:rPr lang="en-US" sz="2349" spc="119">
                <a:solidFill>
                  <a:srgbClr val="2B2B2B"/>
                </a:solidFill>
                <a:latin typeface="Open Sans"/>
              </a:rPr>
              <a:t>Đặt ra những đổi mới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63952" y="7006440"/>
            <a:ext cx="5443104" cy="78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364" lvl="1" indent="-253682">
              <a:lnSpc>
                <a:spcPts val="3195"/>
              </a:lnSpc>
              <a:buFont typeface="Arial"/>
              <a:buChar char="•"/>
            </a:pPr>
            <a:r>
              <a:rPr lang="en-US" sz="2349" spc="119">
                <a:solidFill>
                  <a:srgbClr val="2B2B2B"/>
                </a:solidFill>
                <a:latin typeface="Open Sans"/>
              </a:rPr>
              <a:t>Lựa chọn được sản phẩm</a:t>
            </a:r>
          </a:p>
          <a:p>
            <a:pPr marL="507364" lvl="1" indent="-253682">
              <a:lnSpc>
                <a:spcPts val="3195"/>
              </a:lnSpc>
              <a:buFont typeface="Arial"/>
              <a:buChar char="•"/>
            </a:pPr>
            <a:r>
              <a:rPr lang="en-US" sz="2349" spc="119">
                <a:solidFill>
                  <a:srgbClr val="2B2B2B"/>
                </a:solidFill>
                <a:latin typeface="Open Sans"/>
              </a:rPr>
              <a:t>Kết quả phân tích sản phẩm </a:t>
            </a:r>
          </a:p>
        </p:txBody>
      </p:sp>
      <p:grpSp>
        <p:nvGrpSpPr>
          <p:cNvPr id="8" name="Group 8"/>
          <p:cNvGrpSpPr/>
          <p:nvPr/>
        </p:nvGrpSpPr>
        <p:grpSpPr>
          <a:xfrm rot="-5400000">
            <a:off x="8922605" y="-8866774"/>
            <a:ext cx="442791" cy="18288000"/>
            <a:chOff x="0" y="0"/>
            <a:chExt cx="98570" cy="40710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363952" y="6207941"/>
            <a:ext cx="3335705" cy="827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1"/>
              </a:lnSpc>
            </a:pPr>
            <a:r>
              <a:rPr lang="en-US" sz="6419">
                <a:solidFill>
                  <a:srgbClr val="2B2B2B"/>
                </a:solidFill>
                <a:latin typeface="Saira ExtraCondensed Bold"/>
              </a:rPr>
              <a:t>NGƯỜI DÙNG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28462" cy="10287000"/>
            <a:chOff x="0" y="0"/>
            <a:chExt cx="117641" cy="22899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641" cy="2289991"/>
            </a:xfrm>
            <a:custGeom>
              <a:avLst/>
              <a:gdLst/>
              <a:ahLst/>
              <a:cxnLst/>
              <a:rect l="l" t="t" r="r" b="b"/>
              <a:pathLst>
                <a:path w="117641" h="2289991">
                  <a:moveTo>
                    <a:pt x="0" y="0"/>
                  </a:moveTo>
                  <a:lnTo>
                    <a:pt x="117641" y="0"/>
                  </a:lnTo>
                  <a:lnTo>
                    <a:pt x="117641" y="2289991"/>
                  </a:lnTo>
                  <a:lnTo>
                    <a:pt x="0" y="2289991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144000" y="2436315"/>
            <a:ext cx="9144000" cy="3714367"/>
          </a:xfrm>
          <a:custGeom>
            <a:avLst/>
            <a:gdLst/>
            <a:ahLst/>
            <a:cxnLst/>
            <a:rect l="l" t="t" r="r" b="b"/>
            <a:pathLst>
              <a:path w="9144000" h="3714367">
                <a:moveTo>
                  <a:pt x="0" y="0"/>
                </a:moveTo>
                <a:lnTo>
                  <a:pt x="9144000" y="0"/>
                </a:lnTo>
                <a:lnTo>
                  <a:pt x="9144000" y="3714367"/>
                </a:lnTo>
                <a:lnTo>
                  <a:pt x="0" y="3714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61" r="-4337" b="-3682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 rot="5400000">
            <a:off x="132549" y="3605366"/>
            <a:ext cx="4114800" cy="137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40"/>
              </a:lnSpc>
            </a:pPr>
            <a:r>
              <a:rPr lang="en-US" sz="10449">
                <a:solidFill>
                  <a:srgbClr val="2B2B2B"/>
                </a:solidFill>
                <a:latin typeface="Bebas Neue Cyrillic"/>
              </a:rPr>
              <a:t>Our topic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27052" y="7677720"/>
            <a:ext cx="1458363" cy="1296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4"/>
              </a:lnSpc>
            </a:pPr>
            <a:r>
              <a:rPr lang="en-US" sz="9800">
                <a:solidFill>
                  <a:srgbClr val="D39F77"/>
                </a:solidFill>
                <a:latin typeface="Bebas Neue Cyrillic"/>
              </a:rPr>
              <a:t>1.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12042" y="7677720"/>
            <a:ext cx="1458363" cy="1296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4"/>
              </a:lnSpc>
            </a:pPr>
            <a:r>
              <a:rPr lang="en-US" sz="9800">
                <a:solidFill>
                  <a:srgbClr val="D39F77"/>
                </a:solidFill>
                <a:latin typeface="Bebas Neue Cyrillic"/>
              </a:rPr>
              <a:t>2.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96127" y="7677720"/>
            <a:ext cx="1458363" cy="1296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4"/>
              </a:lnSpc>
            </a:pPr>
            <a:r>
              <a:rPr lang="en-US" sz="9800">
                <a:solidFill>
                  <a:srgbClr val="D39F77"/>
                </a:solidFill>
                <a:latin typeface="Bebas Neue Cyrillic"/>
              </a:rPr>
              <a:t>3.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99456" y="2159899"/>
            <a:ext cx="4632719" cy="419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2"/>
              </a:lnSpc>
            </a:pPr>
            <a:r>
              <a:rPr lang="en-US" sz="4979" spc="253">
                <a:solidFill>
                  <a:srgbClr val="2B2B2B"/>
                </a:solidFill>
                <a:latin typeface="Open Sans"/>
              </a:rPr>
              <a:t>Đánh giá sản phẩm dựa vào phân tích cảm xúc người dùng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68639" y="8177269"/>
            <a:ext cx="3332432" cy="39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5"/>
              </a:lnSpc>
            </a:pPr>
            <a:r>
              <a:rPr lang="en-US" sz="2386" spc="121">
                <a:solidFill>
                  <a:srgbClr val="2B2B2B"/>
                </a:solidFill>
                <a:latin typeface="Open Sans Italics"/>
              </a:rPr>
              <a:t>Đối tượng nghiên cứu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030721" y="8192832"/>
            <a:ext cx="3231295" cy="399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0"/>
              </a:lnSpc>
            </a:pPr>
            <a:r>
              <a:rPr lang="en-US" sz="2390" spc="121">
                <a:solidFill>
                  <a:srgbClr val="2B2B2B"/>
                </a:solidFill>
                <a:latin typeface="Open Sans Italics"/>
              </a:rPr>
              <a:t>Mục tiêu nghiên cứu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995567" y="8171857"/>
            <a:ext cx="3231295" cy="399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0"/>
              </a:lnSpc>
            </a:pPr>
            <a:r>
              <a:rPr lang="en-US" sz="2390" spc="121">
                <a:solidFill>
                  <a:srgbClr val="2B2B2B"/>
                </a:solidFill>
                <a:latin typeface="Open Sans Italics"/>
              </a:rPr>
              <a:t>Kết quả hiện tại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157166"/>
            <a:ext cx="11737980" cy="5770587"/>
            <a:chOff x="0" y="0"/>
            <a:chExt cx="15650639" cy="769411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3105" b="13105"/>
            <a:stretch>
              <a:fillRect/>
            </a:stretch>
          </p:blipFill>
          <p:spPr>
            <a:xfrm>
              <a:off x="0" y="0"/>
              <a:ext cx="15650639" cy="7694116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799593" y="5797544"/>
            <a:ext cx="1997266" cy="1997266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15C6A">
                <a:alpha val="7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5400000">
            <a:off x="8922605" y="921605"/>
            <a:ext cx="442791" cy="18288000"/>
            <a:chOff x="0" y="0"/>
            <a:chExt cx="98570" cy="40710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-10800000">
            <a:off x="2049172" y="6047124"/>
            <a:ext cx="1498107" cy="1498107"/>
          </a:xfrm>
          <a:custGeom>
            <a:avLst/>
            <a:gdLst/>
            <a:ahLst/>
            <a:cxnLst/>
            <a:rect l="l" t="t" r="r" b="b"/>
            <a:pathLst>
              <a:path w="1498107" h="1498107">
                <a:moveTo>
                  <a:pt x="0" y="0"/>
                </a:moveTo>
                <a:lnTo>
                  <a:pt x="1498107" y="0"/>
                </a:lnTo>
                <a:lnTo>
                  <a:pt x="1498107" y="1498107"/>
                </a:lnTo>
                <a:lnTo>
                  <a:pt x="0" y="14981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2376114" y="2160439"/>
            <a:ext cx="4883186" cy="287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53"/>
              </a:lnSpc>
            </a:pPr>
            <a:r>
              <a:rPr lang="en-US" sz="11278">
                <a:solidFill>
                  <a:srgbClr val="2B2B2B"/>
                </a:solidFill>
                <a:latin typeface="Saira ExtraCondensed Bold"/>
              </a:rPr>
              <a:t>Đối tượng nghiên cứu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76114" y="5272461"/>
            <a:ext cx="5215852" cy="2680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35"/>
              </a:lnSpc>
            </a:pPr>
            <a:r>
              <a:rPr lang="en-US" sz="2599" spc="132">
                <a:solidFill>
                  <a:srgbClr val="2B2B2B"/>
                </a:solidFill>
                <a:latin typeface="Open Sans"/>
              </a:rPr>
              <a:t>Các bình luận người dùng trên shopee</a:t>
            </a:r>
          </a:p>
          <a:p>
            <a:pPr>
              <a:lnSpc>
                <a:spcPts val="3535"/>
              </a:lnSpc>
            </a:pPr>
            <a:endParaRPr lang="en-US" sz="2599" spc="132">
              <a:solidFill>
                <a:srgbClr val="2B2B2B"/>
              </a:solidFill>
              <a:latin typeface="Open Sans"/>
            </a:endParaRPr>
          </a:p>
          <a:p>
            <a:pPr marL="561336" lvl="1" indent="-280668">
              <a:lnSpc>
                <a:spcPts val="3535"/>
              </a:lnSpc>
              <a:buFont typeface="Arial"/>
              <a:buChar char="•"/>
            </a:pPr>
            <a:r>
              <a:rPr lang="en-US" sz="2599" spc="132">
                <a:solidFill>
                  <a:srgbClr val="2B2B2B"/>
                </a:solidFill>
                <a:latin typeface="Open Sans"/>
              </a:rPr>
              <a:t>Input: nhiều url sản phẩm </a:t>
            </a:r>
          </a:p>
          <a:p>
            <a:pPr marL="561336" lvl="1" indent="-280668">
              <a:lnSpc>
                <a:spcPts val="3535"/>
              </a:lnSpc>
              <a:buFont typeface="Arial"/>
              <a:buChar char="•"/>
            </a:pPr>
            <a:r>
              <a:rPr lang="en-US" sz="2599" spc="132">
                <a:solidFill>
                  <a:srgbClr val="2B2B2B"/>
                </a:solidFill>
                <a:latin typeface="Open Sans"/>
              </a:rPr>
              <a:t>Output: đánh giá của các link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2509" y="8136273"/>
            <a:ext cx="3151433" cy="4424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6"/>
              </a:lnSpc>
            </a:pPr>
            <a:r>
              <a:rPr lang="en-US" sz="2600" spc="132">
                <a:solidFill>
                  <a:srgbClr val="2B2B2B"/>
                </a:solidFill>
                <a:latin typeface="Open Sans"/>
              </a:rPr>
              <a:t>bình luận tốt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75768" y="8140935"/>
            <a:ext cx="2621436" cy="4424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5"/>
              </a:lnSpc>
            </a:pPr>
            <a:r>
              <a:rPr lang="en-US" sz="2599" spc="132">
                <a:solidFill>
                  <a:srgbClr val="2B2B2B"/>
                </a:solidFill>
                <a:latin typeface="Open Sans"/>
              </a:rPr>
              <a:t>bình luận xấu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087853" y="5929120"/>
            <a:ext cx="1997266" cy="1997266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15C6A">
                <a:alpha val="7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7337433" y="6178699"/>
            <a:ext cx="1498107" cy="1498107"/>
          </a:xfrm>
          <a:custGeom>
            <a:avLst/>
            <a:gdLst/>
            <a:ahLst/>
            <a:cxnLst/>
            <a:rect l="l" t="t" r="r" b="b"/>
            <a:pathLst>
              <a:path w="1498107" h="1498107">
                <a:moveTo>
                  <a:pt x="0" y="0"/>
                </a:moveTo>
                <a:lnTo>
                  <a:pt x="1498107" y="0"/>
                </a:lnTo>
                <a:lnTo>
                  <a:pt x="1498107" y="1498108"/>
                </a:lnTo>
                <a:lnTo>
                  <a:pt x="0" y="14981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16295" y="1200150"/>
            <a:ext cx="4688541" cy="265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20"/>
              </a:lnSpc>
            </a:pPr>
            <a:r>
              <a:rPr lang="en-US" sz="11000">
                <a:solidFill>
                  <a:srgbClr val="2B2B2B"/>
                </a:solidFill>
                <a:latin typeface="Saira ExtraCondensed Bold"/>
              </a:rPr>
              <a:t>Mục tiêu nghiên cứu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616295" y="4086968"/>
            <a:ext cx="5046797" cy="5059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1395" lvl="1" indent="-245698" algn="just">
              <a:lnSpc>
                <a:spcPts val="3095"/>
              </a:lnSpc>
              <a:buFont typeface="Arial"/>
              <a:buChar char="•"/>
            </a:pPr>
            <a:r>
              <a:rPr lang="en-US" sz="2276" spc="116">
                <a:solidFill>
                  <a:srgbClr val="2B2B2B"/>
                </a:solidFill>
                <a:latin typeface="Open Sans"/>
              </a:rPr>
              <a:t>Thực hiện crawling các bình luận từ shopee và xử lí dữ liệu bằng spark.</a:t>
            </a:r>
          </a:p>
          <a:p>
            <a:pPr algn="just">
              <a:lnSpc>
                <a:spcPts val="3095"/>
              </a:lnSpc>
            </a:pPr>
            <a:endParaRPr lang="en-US" sz="2276" spc="116">
              <a:solidFill>
                <a:srgbClr val="2B2B2B"/>
              </a:solidFill>
              <a:latin typeface="Open Sans"/>
            </a:endParaRPr>
          </a:p>
          <a:p>
            <a:pPr marL="491395" lvl="1" indent="-245698" algn="just">
              <a:lnSpc>
                <a:spcPts val="3095"/>
              </a:lnSpc>
              <a:buFont typeface="Arial"/>
              <a:buChar char="•"/>
            </a:pPr>
            <a:r>
              <a:rPr lang="en-US" sz="2276" spc="116">
                <a:solidFill>
                  <a:srgbClr val="2B2B2B"/>
                </a:solidFill>
                <a:latin typeface="Open Sans"/>
              </a:rPr>
              <a:t> Thực hiện training với các model deep learning và machine learning để chọn ra model tốt nhất</a:t>
            </a:r>
          </a:p>
          <a:p>
            <a:pPr algn="just">
              <a:lnSpc>
                <a:spcPts val="3095"/>
              </a:lnSpc>
            </a:pPr>
            <a:endParaRPr lang="en-US" sz="2276" spc="116">
              <a:solidFill>
                <a:srgbClr val="2B2B2B"/>
              </a:solidFill>
              <a:latin typeface="Open Sans"/>
            </a:endParaRPr>
          </a:p>
          <a:p>
            <a:pPr marL="491395" lvl="1" indent="-245698" algn="just">
              <a:lnSpc>
                <a:spcPts val="3095"/>
              </a:lnSpc>
              <a:buFont typeface="Arial"/>
              <a:buChar char="•"/>
            </a:pPr>
            <a:r>
              <a:rPr lang="en-US" sz="2276" spc="116">
                <a:solidFill>
                  <a:srgbClr val="2B2B2B"/>
                </a:solidFill>
                <a:latin typeface="Open Sans"/>
              </a:rPr>
              <a:t> Tạo một website đánh giá sản phẩm với input nhiều url sản phẩm shopee và đưa ra đánh giá của các link shopee đó.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4915987" cy="10287000"/>
            <a:chOff x="0" y="0"/>
            <a:chExt cx="6554650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41464" r="25083"/>
            <a:stretch>
              <a:fillRect/>
            </a:stretch>
          </p:blipFill>
          <p:spPr>
            <a:xfrm>
              <a:off x="0" y="0"/>
              <a:ext cx="6554650" cy="13716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1460888" y="987743"/>
            <a:ext cx="6211312" cy="8232457"/>
            <a:chOff x="0" y="0"/>
            <a:chExt cx="8281750" cy="10976610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753666" y="179070"/>
              <a:ext cx="7354055" cy="10287000"/>
              <a:chOff x="0" y="0"/>
              <a:chExt cx="7354055" cy="10287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6350" y="0"/>
                <a:ext cx="7366754" cy="10287000"/>
              </a:xfrm>
              <a:custGeom>
                <a:avLst/>
                <a:gdLst/>
                <a:ahLst/>
                <a:cxnLst/>
                <a:rect l="l" t="t" r="r" b="b"/>
                <a:pathLst>
                  <a:path w="7366754" h="10287000">
                    <a:moveTo>
                      <a:pt x="0" y="0"/>
                    </a:moveTo>
                    <a:lnTo>
                      <a:pt x="12700" y="0"/>
                    </a:lnTo>
                    <a:lnTo>
                      <a:pt x="12700" y="10287000"/>
                    </a:lnTo>
                    <a:lnTo>
                      <a:pt x="0" y="10287000"/>
                    </a:lnTo>
                    <a:close/>
                    <a:moveTo>
                      <a:pt x="2451352" y="0"/>
                    </a:moveTo>
                    <a:lnTo>
                      <a:pt x="2464052" y="0"/>
                    </a:lnTo>
                    <a:lnTo>
                      <a:pt x="2464052" y="10287000"/>
                    </a:lnTo>
                    <a:lnTo>
                      <a:pt x="2451352" y="10287000"/>
                    </a:lnTo>
                    <a:close/>
                    <a:moveTo>
                      <a:pt x="4902703" y="0"/>
                    </a:moveTo>
                    <a:lnTo>
                      <a:pt x="4915403" y="0"/>
                    </a:lnTo>
                    <a:lnTo>
                      <a:pt x="4915403" y="10287000"/>
                    </a:lnTo>
                    <a:lnTo>
                      <a:pt x="4902703" y="10287000"/>
                    </a:lnTo>
                    <a:close/>
                    <a:moveTo>
                      <a:pt x="7354054" y="0"/>
                    </a:moveTo>
                    <a:lnTo>
                      <a:pt x="7366754" y="0"/>
                    </a:lnTo>
                    <a:lnTo>
                      <a:pt x="7366754" y="10287000"/>
                    </a:lnTo>
                    <a:lnTo>
                      <a:pt x="7354054" y="102870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666651" y="10589895"/>
              <a:ext cx="17403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030987" y="10589895"/>
              <a:ext cx="348059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10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482339" y="10589895"/>
              <a:ext cx="348059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20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933690" y="10589895"/>
              <a:ext cx="348059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30</a:t>
              </a:r>
            </a:p>
          </p:txBody>
        </p: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753666" y="179070"/>
              <a:ext cx="7354055" cy="10287000"/>
              <a:chOff x="0" y="0"/>
              <a:chExt cx="7354055" cy="10287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-63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0" y="20510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41084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0" y="61658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18"/>
              <p:cNvSpPr/>
              <p:nvPr/>
            </p:nvSpPr>
            <p:spPr>
              <a:xfrm>
                <a:off x="0" y="82232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10280650"/>
                <a:ext cx="7354054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354054" h="12700">
                    <a:moveTo>
                      <a:pt x="0" y="0"/>
                    </a:moveTo>
                    <a:lnTo>
                      <a:pt x="7354054" y="0"/>
                    </a:lnTo>
                    <a:lnTo>
                      <a:pt x="735405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0" y="-28575"/>
              <a:ext cx="60126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250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2028825"/>
              <a:ext cx="60126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200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4086225"/>
              <a:ext cx="60126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150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6143625"/>
              <a:ext cx="60126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100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74030" y="8201025"/>
              <a:ext cx="42723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50 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348059" y="10258425"/>
              <a:ext cx="25320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000000"/>
                  </a:solidFill>
                  <a:latin typeface="Open Sans Light"/>
                </a:rPr>
                <a:t>0 </a:t>
              </a:r>
            </a:p>
          </p:txBody>
        </p:sp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1336671" y="438150"/>
              <a:ext cx="5942908" cy="9686544"/>
              <a:chOff x="583005" y="259080"/>
              <a:chExt cx="5942908" cy="9686544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583005" y="848936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4" y="0"/>
                      <a:pt x="152400" y="0"/>
                    </a:cubicBezTo>
                    <a:cubicBezTo>
                      <a:pt x="68497" y="0"/>
                      <a:pt x="376" y="67818"/>
                      <a:pt x="0" y="151720"/>
                    </a:cubicBezTo>
                    <a:cubicBezTo>
                      <a:pt x="376" y="235622"/>
                      <a:pt x="68497" y="303441"/>
                      <a:pt x="152400" y="303441"/>
                    </a:cubicBezTo>
                    <a:cubicBezTo>
                      <a:pt x="236304" y="303441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28"/>
              <p:cNvSpPr/>
              <p:nvPr/>
            </p:nvSpPr>
            <p:spPr>
              <a:xfrm>
                <a:off x="2298952" y="6514256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4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4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29"/>
              <p:cNvSpPr/>
              <p:nvPr/>
            </p:nvSpPr>
            <p:spPr>
              <a:xfrm>
                <a:off x="4014898" y="6349664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4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4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30"/>
              <p:cNvSpPr/>
              <p:nvPr/>
            </p:nvSpPr>
            <p:spPr>
              <a:xfrm>
                <a:off x="3279492" y="272864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31"/>
              <p:cNvSpPr/>
              <p:nvPr/>
            </p:nvSpPr>
            <p:spPr>
              <a:xfrm>
                <a:off x="4995438" y="6267368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Freeform 32"/>
              <p:cNvSpPr/>
              <p:nvPr/>
            </p:nvSpPr>
            <p:spPr>
              <a:xfrm>
                <a:off x="6221114" y="602048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296B7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33"/>
              <p:cNvSpPr/>
              <p:nvPr/>
            </p:nvSpPr>
            <p:spPr>
              <a:xfrm>
                <a:off x="583005" y="9641504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4" y="0"/>
                      <a:pt x="152400" y="0"/>
                    </a:cubicBezTo>
                    <a:cubicBezTo>
                      <a:pt x="68497" y="0"/>
                      <a:pt x="376" y="67818"/>
                      <a:pt x="0" y="151720"/>
                    </a:cubicBezTo>
                    <a:cubicBezTo>
                      <a:pt x="376" y="235622"/>
                      <a:pt x="68497" y="303440"/>
                      <a:pt x="152400" y="303440"/>
                    </a:cubicBezTo>
                    <a:cubicBezTo>
                      <a:pt x="236304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34"/>
              <p:cNvSpPr/>
              <p:nvPr/>
            </p:nvSpPr>
            <p:spPr>
              <a:xfrm>
                <a:off x="2298952" y="951806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4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1"/>
                      <a:pt x="152400" y="303441"/>
                    </a:cubicBezTo>
                    <a:cubicBezTo>
                      <a:pt x="236303" y="303441"/>
                      <a:pt x="304424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35"/>
              <p:cNvSpPr/>
              <p:nvPr/>
            </p:nvSpPr>
            <p:spPr>
              <a:xfrm>
                <a:off x="4014898" y="807788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4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4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36"/>
              <p:cNvSpPr/>
              <p:nvPr/>
            </p:nvSpPr>
            <p:spPr>
              <a:xfrm>
                <a:off x="3279492" y="848936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1"/>
                      <a:pt x="152400" y="303441"/>
                    </a:cubicBezTo>
                    <a:cubicBezTo>
                      <a:pt x="236303" y="303441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Freeform 37"/>
              <p:cNvSpPr/>
              <p:nvPr/>
            </p:nvSpPr>
            <p:spPr>
              <a:xfrm>
                <a:off x="4995438" y="3839636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38"/>
              <p:cNvSpPr/>
              <p:nvPr/>
            </p:nvSpPr>
            <p:spPr>
              <a:xfrm>
                <a:off x="6221114" y="259760"/>
                <a:ext cx="304800" cy="303440"/>
              </a:xfrm>
              <a:custGeom>
                <a:avLst/>
                <a:gdLst/>
                <a:ahLst/>
                <a:cxnLst/>
                <a:rect l="l" t="t" r="r" b="b"/>
                <a:pathLst>
                  <a:path w="304800" h="303440">
                    <a:moveTo>
                      <a:pt x="304800" y="151720"/>
                    </a:moveTo>
                    <a:cubicBezTo>
                      <a:pt x="304425" y="67818"/>
                      <a:pt x="236303" y="0"/>
                      <a:pt x="152400" y="0"/>
                    </a:cubicBezTo>
                    <a:cubicBezTo>
                      <a:pt x="68497" y="0"/>
                      <a:pt x="375" y="67818"/>
                      <a:pt x="0" y="151720"/>
                    </a:cubicBezTo>
                    <a:cubicBezTo>
                      <a:pt x="375" y="235622"/>
                      <a:pt x="68497" y="303440"/>
                      <a:pt x="152400" y="303440"/>
                    </a:cubicBezTo>
                    <a:cubicBezTo>
                      <a:pt x="236303" y="303440"/>
                      <a:pt x="304425" y="235622"/>
                      <a:pt x="304800" y="15172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855</Words>
  <Application>Microsoft Office PowerPoint</Application>
  <PresentationFormat>Custom</PresentationFormat>
  <Paragraphs>125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0" baseType="lpstr">
      <vt:lpstr>Saira ExtraCondensed</vt:lpstr>
      <vt:lpstr>Arial</vt:lpstr>
      <vt:lpstr>Bebas Neue Cyrillic</vt:lpstr>
      <vt:lpstr>Open Sans Light</vt:lpstr>
      <vt:lpstr>Open Sans</vt:lpstr>
      <vt:lpstr>Montserrat Ultra-Bold</vt:lpstr>
      <vt:lpstr>Montserrat Classic Bold</vt:lpstr>
      <vt:lpstr>Calibri</vt:lpstr>
      <vt:lpstr>Saira ExtraCondensed Bold</vt:lpstr>
      <vt:lpstr>Montserrat Ultra-Bold Italics</vt:lpstr>
      <vt:lpstr>Computer Says No</vt:lpstr>
      <vt:lpstr>Open Sans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&amp; White Aesthetic Minimalist Modern IT Company Business Presentation</dc:title>
  <cp:lastModifiedBy>lqhoa1234@gmail.com</cp:lastModifiedBy>
  <cp:revision>4</cp:revision>
  <dcterms:created xsi:type="dcterms:W3CDTF">2006-08-16T00:00:00Z</dcterms:created>
  <dcterms:modified xsi:type="dcterms:W3CDTF">2023-07-24T04:13:50Z</dcterms:modified>
  <dc:identifier>DAFpFmUypHo</dc:identifier>
</cp:coreProperties>
</file>

<file path=docProps/thumbnail.jpeg>
</file>